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81" r:id="rId5"/>
    <p:sldId id="282" r:id="rId6"/>
    <p:sldId id="283" r:id="rId7"/>
    <p:sldId id="262" r:id="rId8"/>
    <p:sldId id="285" r:id="rId9"/>
    <p:sldId id="264" r:id="rId10"/>
    <p:sldId id="296" r:id="rId11"/>
    <p:sldId id="280" r:id="rId12"/>
    <p:sldId id="286" r:id="rId13"/>
    <p:sldId id="301" r:id="rId14"/>
    <p:sldId id="287" r:id="rId15"/>
    <p:sldId id="289" r:id="rId16"/>
    <p:sldId id="297" r:id="rId17"/>
    <p:sldId id="290" r:id="rId18"/>
    <p:sldId id="291" r:id="rId19"/>
    <p:sldId id="292" r:id="rId20"/>
    <p:sldId id="293" r:id="rId21"/>
    <p:sldId id="294" r:id="rId22"/>
    <p:sldId id="295" r:id="rId23"/>
    <p:sldId id="298" r:id="rId24"/>
    <p:sldId id="299" r:id="rId25"/>
    <p:sldId id="279" r:id="rId26"/>
    <p:sldId id="300" r:id="rId27"/>
  </p:sldIdLst>
  <p:sldSz cx="9144000" cy="6858000" type="screen4x3"/>
  <p:notesSz cx="9309100" cy="70532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CF8D3-7F67-4853-99BB-5D934EDA2D1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501625-DBD7-464D-AFC4-A785F9C2B541}">
      <dgm:prSet phldrT="[Text]" custT="1"/>
      <dgm:spPr/>
      <dgm:t>
        <a:bodyPr/>
        <a:lstStyle/>
        <a:p>
          <a:r>
            <a:rPr lang="en-US" sz="1600" dirty="0" smtClean="0"/>
            <a:t>Anticoagulated whole blood (EDTA &gt; preferred heparin)</a:t>
          </a:r>
          <a:br>
            <a:rPr lang="en-US" sz="1600" dirty="0" smtClean="0"/>
          </a:br>
          <a:r>
            <a:rPr lang="en-US" sz="1600" dirty="0" smtClean="0"/>
            <a:t>- Travel time: &lt;5-6 H</a:t>
          </a:r>
          <a:endParaRPr lang="en-US" sz="1600" dirty="0"/>
        </a:p>
      </dgm:t>
    </dgm:pt>
    <dgm:pt modelId="{6E4322A7-D30F-4F5A-8BE8-9435323E4D31}" type="parTrans" cxnId="{1E0FED8F-3BDA-43A9-BA6B-296F7B1AA07D}">
      <dgm:prSet/>
      <dgm:spPr/>
      <dgm:t>
        <a:bodyPr/>
        <a:lstStyle/>
        <a:p>
          <a:endParaRPr lang="en-US"/>
        </a:p>
      </dgm:t>
    </dgm:pt>
    <dgm:pt modelId="{F90A09D8-AA3A-4D43-8723-25C0A09E172B}" type="sibTrans" cxnId="{1E0FED8F-3BDA-43A9-BA6B-296F7B1AA07D}">
      <dgm:prSet/>
      <dgm:spPr/>
      <dgm:t>
        <a:bodyPr/>
        <a:lstStyle/>
        <a:p>
          <a:endParaRPr lang="en-US"/>
        </a:p>
      </dgm:t>
    </dgm:pt>
    <dgm:pt modelId="{5FE8A944-BDDF-4C8D-8840-D8C0AEDCA550}">
      <dgm:prSet phldrT="[Text]"/>
      <dgm:spPr/>
      <dgm:t>
        <a:bodyPr/>
        <a:lstStyle/>
        <a:p>
          <a:endParaRPr lang="en-US" sz="700" dirty="0"/>
        </a:p>
      </dgm:t>
    </dgm:pt>
    <dgm:pt modelId="{B153A662-7177-428E-AF5D-9E547EFF9678}" type="parTrans" cxnId="{EDA124FF-3865-4785-8E26-CCA4D78B1C88}">
      <dgm:prSet/>
      <dgm:spPr/>
      <dgm:t>
        <a:bodyPr/>
        <a:lstStyle/>
        <a:p>
          <a:endParaRPr lang="en-US"/>
        </a:p>
      </dgm:t>
    </dgm:pt>
    <dgm:pt modelId="{91FD5645-92C1-41F5-8309-CFA900028136}" type="sibTrans" cxnId="{EDA124FF-3865-4785-8E26-CCA4D78B1C88}">
      <dgm:prSet/>
      <dgm:spPr/>
      <dgm:t>
        <a:bodyPr/>
        <a:lstStyle/>
        <a:p>
          <a:endParaRPr lang="en-US"/>
        </a:p>
      </dgm:t>
    </dgm:pt>
    <dgm:pt modelId="{B4C85466-6CB6-47EB-94AC-C52CCC868B16}">
      <dgm:prSet phldrT="[Text]" custT="1"/>
      <dgm:spPr/>
      <dgm:t>
        <a:bodyPr/>
        <a:lstStyle/>
        <a:p>
          <a:pPr rtl="0"/>
          <a:r>
            <a:rPr lang="en-US" sz="1600" smtClean="0"/>
            <a:t>CSF</a:t>
          </a:r>
          <a:r>
            <a:rPr lang="en-US" sz="1600" dirty="0" smtClean="0"/>
            <a:t/>
          </a:r>
          <a:br>
            <a:rPr lang="en-US" sz="1600" dirty="0" smtClean="0"/>
          </a:br>
          <a:r>
            <a:rPr lang="en-US" sz="1600" dirty="0" smtClean="0"/>
            <a:t>- Travel time: &lt;1 H</a:t>
          </a:r>
          <a:br>
            <a:rPr lang="en-US" sz="1600" dirty="0" smtClean="0"/>
          </a:br>
          <a:r>
            <a:rPr lang="en-US" sz="1600" dirty="0" smtClean="0"/>
            <a:t>- Sufficient volume to desired test (difficult for sampling many times)</a:t>
          </a:r>
          <a:endParaRPr lang="en-US" sz="1600" dirty="0"/>
        </a:p>
      </dgm:t>
    </dgm:pt>
    <dgm:pt modelId="{9F843931-6D8C-4F98-B680-BE6F762B8686}" type="parTrans" cxnId="{263FBE24-52FB-4D2A-80D9-E5AFF565592D}">
      <dgm:prSet/>
      <dgm:spPr/>
      <dgm:t>
        <a:bodyPr/>
        <a:lstStyle/>
        <a:p>
          <a:endParaRPr lang="en-US"/>
        </a:p>
      </dgm:t>
    </dgm:pt>
    <dgm:pt modelId="{E6C74CB3-AC08-4CDA-8D48-EBBD5B3140FA}" type="sibTrans" cxnId="{263FBE24-52FB-4D2A-80D9-E5AFF565592D}">
      <dgm:prSet/>
      <dgm:spPr/>
      <dgm:t>
        <a:bodyPr/>
        <a:lstStyle/>
        <a:p>
          <a:endParaRPr lang="en-US"/>
        </a:p>
      </dgm:t>
    </dgm:pt>
    <dgm:pt modelId="{887469CF-1EB8-4D76-ACB3-241A88911949}">
      <dgm:prSet phldrT="[Text]" custT="1"/>
      <dgm:spPr/>
      <dgm:t>
        <a:bodyPr/>
        <a:lstStyle/>
        <a:p>
          <a:r>
            <a:rPr lang="en-US" sz="1600" dirty="0" smtClean="0"/>
            <a:t>Stools</a:t>
          </a:r>
          <a:br>
            <a:rPr lang="en-US" sz="1600" dirty="0" smtClean="0"/>
          </a:br>
          <a:r>
            <a:rPr lang="en-US" sz="1600" dirty="0" smtClean="0"/>
            <a:t>- Virus stored at 4</a:t>
          </a:r>
          <a:r>
            <a:rPr lang="en-US" sz="1600" baseline="30000" dirty="0" smtClean="0"/>
            <a:t>o</a:t>
          </a:r>
          <a:r>
            <a:rPr lang="en-US" sz="1600" dirty="0" smtClean="0"/>
            <a:t>C + several days in transport media.</a:t>
          </a:r>
          <a:endParaRPr lang="en-US" sz="1600" dirty="0"/>
        </a:p>
      </dgm:t>
    </dgm:pt>
    <dgm:pt modelId="{2644D14A-2CAE-4CF5-A0BC-854D43A302C3}" type="parTrans" cxnId="{98E1B059-CDD7-445F-9253-4B8149EF5B97}">
      <dgm:prSet/>
      <dgm:spPr/>
      <dgm:t>
        <a:bodyPr/>
        <a:lstStyle/>
        <a:p>
          <a:endParaRPr lang="en-US"/>
        </a:p>
      </dgm:t>
    </dgm:pt>
    <dgm:pt modelId="{9E3B679A-03AB-4606-824F-E6F120F25134}" type="sibTrans" cxnId="{98E1B059-CDD7-445F-9253-4B8149EF5B97}">
      <dgm:prSet/>
      <dgm:spPr/>
      <dgm:t>
        <a:bodyPr/>
        <a:lstStyle/>
        <a:p>
          <a:endParaRPr lang="en-US"/>
        </a:p>
      </dgm:t>
    </dgm:pt>
    <dgm:pt modelId="{3403C120-3204-4A73-89EE-4A7B923CC03E}">
      <dgm:prSet phldrT="[Text]" custT="1"/>
      <dgm:spPr/>
      <dgm:t>
        <a:bodyPr/>
        <a:lstStyle/>
        <a:p>
          <a:r>
            <a:rPr lang="en-US" sz="1600" dirty="0" smtClean="0"/>
            <a:t>Urine</a:t>
          </a:r>
          <a:br>
            <a:rPr lang="en-US" sz="1600" dirty="0" smtClean="0"/>
          </a:br>
          <a:r>
            <a:rPr lang="en-US" sz="1600" dirty="0" smtClean="0"/>
            <a:t>- Travel time: &lt;2-3 H</a:t>
          </a:r>
          <a:br>
            <a:rPr lang="en-US" sz="1600" dirty="0" smtClean="0"/>
          </a:br>
          <a:r>
            <a:rPr lang="en-US" sz="1600" dirty="0" smtClean="0"/>
            <a:t>- Volume: 15-20 ml</a:t>
          </a:r>
          <a:endParaRPr lang="en-US" sz="1600" dirty="0"/>
        </a:p>
      </dgm:t>
    </dgm:pt>
    <dgm:pt modelId="{01F74AF3-EE73-4637-9CCF-A985DE1D22D6}" type="parTrans" cxnId="{CA5D0134-05D1-451F-BFA0-4AD82EE1C3FE}">
      <dgm:prSet/>
      <dgm:spPr/>
      <dgm:t>
        <a:bodyPr/>
        <a:lstStyle/>
        <a:p>
          <a:endParaRPr lang="en-US"/>
        </a:p>
      </dgm:t>
    </dgm:pt>
    <dgm:pt modelId="{92167385-9B27-48B7-BAD6-28C1966AFF50}" type="sibTrans" cxnId="{CA5D0134-05D1-451F-BFA0-4AD82EE1C3FE}">
      <dgm:prSet/>
      <dgm:spPr/>
      <dgm:t>
        <a:bodyPr/>
        <a:lstStyle/>
        <a:p>
          <a:endParaRPr lang="en-US"/>
        </a:p>
      </dgm:t>
    </dgm:pt>
    <dgm:pt modelId="{138AD106-32EF-4DA8-B450-255F24C02E6C}">
      <dgm:prSet phldrT="[Text]" custT="1"/>
      <dgm:spPr/>
      <dgm:t>
        <a:bodyPr/>
        <a:lstStyle/>
        <a:p>
          <a:r>
            <a:rPr lang="en-US" sz="1600" dirty="0" smtClean="0"/>
            <a:t>Vesicles and ulceration </a:t>
          </a:r>
          <a:r>
            <a:rPr lang="en-US" sz="1600" dirty="0" err="1" smtClean="0"/>
            <a:t>mucocutaneous</a:t>
          </a:r>
          <a:r>
            <a:rPr lang="en-US" sz="1600" dirty="0" smtClean="0"/>
            <a:t/>
          </a:r>
          <a:br>
            <a:rPr lang="en-US" sz="1600" dirty="0" smtClean="0"/>
          </a:br>
          <a:r>
            <a:rPr lang="en-US" sz="1600" dirty="0" smtClean="0"/>
            <a:t>- Careful sampling</a:t>
          </a:r>
          <a:br>
            <a:rPr lang="en-US" sz="1600" dirty="0" smtClean="0"/>
          </a:br>
          <a:r>
            <a:rPr lang="en-US" sz="1600" dirty="0" smtClean="0"/>
            <a:t>- Small swab or needle </a:t>
          </a:r>
          <a:r>
            <a:rPr lang="en-US" sz="1600" dirty="0" err="1" smtClean="0"/>
            <a:t>seryngue</a:t>
          </a:r>
          <a:r>
            <a:rPr lang="en-US" sz="1600" dirty="0" smtClean="0"/>
            <a:t> (in case high in fluid injury)</a:t>
          </a:r>
          <a:endParaRPr lang="en-US" sz="1600" dirty="0"/>
        </a:p>
      </dgm:t>
    </dgm:pt>
    <dgm:pt modelId="{1D70F971-D536-4F70-B56F-DD58BB204772}" type="parTrans" cxnId="{DA883528-CD83-4D09-9F9D-AB84F3B86BD4}">
      <dgm:prSet/>
      <dgm:spPr/>
      <dgm:t>
        <a:bodyPr/>
        <a:lstStyle/>
        <a:p>
          <a:endParaRPr lang="en-US"/>
        </a:p>
      </dgm:t>
    </dgm:pt>
    <dgm:pt modelId="{CCE8C11B-719D-4DF7-9329-DA008B023B6C}" type="sibTrans" cxnId="{DA883528-CD83-4D09-9F9D-AB84F3B86BD4}">
      <dgm:prSet/>
      <dgm:spPr/>
      <dgm:t>
        <a:bodyPr/>
        <a:lstStyle/>
        <a:p>
          <a:endParaRPr lang="en-US"/>
        </a:p>
      </dgm:t>
    </dgm:pt>
    <dgm:pt modelId="{5A296F0B-3966-4A70-B49F-7521AEA7091C}">
      <dgm:prSet phldrT="[Text]" custT="1"/>
      <dgm:spPr/>
      <dgm:t>
        <a:bodyPr/>
        <a:lstStyle/>
        <a:p>
          <a:r>
            <a:rPr lang="en-US" sz="1600" dirty="0" smtClean="0"/>
            <a:t>Tissue fragment</a:t>
          </a:r>
          <a:br>
            <a:rPr lang="en-US" sz="1600" dirty="0" smtClean="0"/>
          </a:br>
          <a:r>
            <a:rPr lang="en-US" sz="1600" dirty="0" smtClean="0"/>
            <a:t>- Add a few milliliter of saline</a:t>
          </a:r>
          <a:br>
            <a:rPr lang="en-US" sz="1600" dirty="0" smtClean="0"/>
          </a:br>
          <a:r>
            <a:rPr lang="en-US" sz="1600" dirty="0" smtClean="0"/>
            <a:t>- Formalin fixation (</a:t>
          </a:r>
          <a:r>
            <a:rPr lang="en-US" sz="1600" dirty="0" err="1" smtClean="0"/>
            <a:t>Bouin</a:t>
          </a:r>
          <a:r>
            <a:rPr lang="en-US" sz="1600" dirty="0" smtClean="0"/>
            <a:t>): in situ study</a:t>
          </a:r>
          <a:endParaRPr lang="en-US" sz="1600" dirty="0"/>
        </a:p>
      </dgm:t>
    </dgm:pt>
    <dgm:pt modelId="{558BECFE-9E80-4CEF-B052-D8B26FFC06F8}" type="parTrans" cxnId="{AA2AC994-5458-4ACA-8344-C285AA395BD6}">
      <dgm:prSet/>
      <dgm:spPr/>
      <dgm:t>
        <a:bodyPr/>
        <a:lstStyle/>
        <a:p>
          <a:endParaRPr lang="en-US"/>
        </a:p>
      </dgm:t>
    </dgm:pt>
    <dgm:pt modelId="{2E8CC672-6459-414E-895F-9DB7581CD5CE}" type="sibTrans" cxnId="{AA2AC994-5458-4ACA-8344-C285AA395BD6}">
      <dgm:prSet/>
      <dgm:spPr/>
      <dgm:t>
        <a:bodyPr/>
        <a:lstStyle/>
        <a:p>
          <a:endParaRPr lang="en-US"/>
        </a:p>
      </dgm:t>
    </dgm:pt>
    <dgm:pt modelId="{1FF07414-EB1D-4B64-91B5-469CE3431414}" type="pres">
      <dgm:prSet presAssocID="{E6DCF8D3-7F67-4853-99BB-5D934EDA2D1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056D3-24FC-4409-BFEC-B82D85019A76}" type="pres">
      <dgm:prSet presAssocID="{55501625-DBD7-464D-AFC4-A785F9C2B541}" presName="comp" presStyleCnt="0"/>
      <dgm:spPr/>
    </dgm:pt>
    <dgm:pt modelId="{5773573C-BD0F-4608-96FA-981BB4366822}" type="pres">
      <dgm:prSet presAssocID="{55501625-DBD7-464D-AFC4-A785F9C2B541}" presName="box" presStyleLbl="node1" presStyleIdx="0" presStyleCnt="6" custScaleY="116777"/>
      <dgm:spPr/>
      <dgm:t>
        <a:bodyPr/>
        <a:lstStyle/>
        <a:p>
          <a:endParaRPr lang="en-US"/>
        </a:p>
      </dgm:t>
    </dgm:pt>
    <dgm:pt modelId="{021476C1-4536-45FE-A740-472E7004445C}" type="pres">
      <dgm:prSet presAssocID="{55501625-DBD7-464D-AFC4-A785F9C2B541}" presName="img" presStyleLbl="fgImgPlace1" presStyleIdx="0" presStyleCnt="6" custScaleX="4446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925A47E-F981-4325-8B40-A41BAB2B210D}" type="pres">
      <dgm:prSet presAssocID="{55501625-DBD7-464D-AFC4-A785F9C2B541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607B1-C45C-4943-8653-602B550E0ED2}" type="pres">
      <dgm:prSet presAssocID="{F90A09D8-AA3A-4D43-8723-25C0A09E172B}" presName="spacer" presStyleCnt="0"/>
      <dgm:spPr/>
    </dgm:pt>
    <dgm:pt modelId="{3B326BC8-D5C7-4818-9ED4-58C9B48695D9}" type="pres">
      <dgm:prSet presAssocID="{B4C85466-6CB6-47EB-94AC-C52CCC868B16}" presName="comp" presStyleCnt="0"/>
      <dgm:spPr/>
    </dgm:pt>
    <dgm:pt modelId="{CF6CA49A-C390-427C-9D0B-AAE5367D26A0}" type="pres">
      <dgm:prSet presAssocID="{B4C85466-6CB6-47EB-94AC-C52CCC868B16}" presName="box" presStyleLbl="node1" presStyleIdx="1" presStyleCnt="6" custScaleY="103094"/>
      <dgm:spPr/>
      <dgm:t>
        <a:bodyPr/>
        <a:lstStyle/>
        <a:p>
          <a:endParaRPr lang="en-US"/>
        </a:p>
      </dgm:t>
    </dgm:pt>
    <dgm:pt modelId="{44DA1105-8449-4452-A084-DC493AA2FD62}" type="pres">
      <dgm:prSet presAssocID="{B4C85466-6CB6-47EB-94AC-C52CCC868B16}" presName="img" presStyleLbl="fgImgPlace1" presStyleIdx="1" presStyleCnt="6" custScaleX="4446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62EBDA7-4096-4520-AA0D-A3DAF5944E01}" type="pres">
      <dgm:prSet presAssocID="{B4C85466-6CB6-47EB-94AC-C52CCC868B16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8FCF5F-1FD2-45E5-899A-2BD662905051}" type="pres">
      <dgm:prSet presAssocID="{E6C74CB3-AC08-4CDA-8D48-EBBD5B3140FA}" presName="spacer" presStyleCnt="0"/>
      <dgm:spPr/>
    </dgm:pt>
    <dgm:pt modelId="{D2428C4F-B5A3-4D76-9C03-F0EEBFFC17DB}" type="pres">
      <dgm:prSet presAssocID="{887469CF-1EB8-4D76-ACB3-241A88911949}" presName="comp" presStyleCnt="0"/>
      <dgm:spPr/>
    </dgm:pt>
    <dgm:pt modelId="{F2E2D28F-B5C7-4B25-BA2A-8781C9EE1C41}" type="pres">
      <dgm:prSet presAssocID="{887469CF-1EB8-4D76-ACB3-241A88911949}" presName="box" presStyleLbl="node1" presStyleIdx="2" presStyleCnt="6"/>
      <dgm:spPr/>
      <dgm:t>
        <a:bodyPr/>
        <a:lstStyle/>
        <a:p>
          <a:endParaRPr lang="en-US"/>
        </a:p>
      </dgm:t>
    </dgm:pt>
    <dgm:pt modelId="{03EF2942-3D1F-41DE-98D0-E1A01AC01EA6}" type="pres">
      <dgm:prSet presAssocID="{887469CF-1EB8-4D76-ACB3-241A88911949}" presName="img" presStyleLbl="fgImgPlace1" presStyleIdx="2" presStyleCnt="6" custScaleX="44462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D635FA50-0D21-4FBC-810D-132215E759DC}" type="pres">
      <dgm:prSet presAssocID="{887469CF-1EB8-4D76-ACB3-241A88911949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70C984-077E-41B3-BF7F-CC4BF261D3FA}" type="pres">
      <dgm:prSet presAssocID="{9E3B679A-03AB-4606-824F-E6F120F25134}" presName="spacer" presStyleCnt="0"/>
      <dgm:spPr/>
    </dgm:pt>
    <dgm:pt modelId="{4B51D3A9-AB01-4EA5-8F7A-7E6130B1A847}" type="pres">
      <dgm:prSet presAssocID="{3403C120-3204-4A73-89EE-4A7B923CC03E}" presName="comp" presStyleCnt="0"/>
      <dgm:spPr/>
    </dgm:pt>
    <dgm:pt modelId="{0FA6D85D-02A7-4083-BEE9-71C855712F43}" type="pres">
      <dgm:prSet presAssocID="{3403C120-3204-4A73-89EE-4A7B923CC03E}" presName="box" presStyleLbl="node1" presStyleIdx="3" presStyleCnt="6"/>
      <dgm:spPr/>
      <dgm:t>
        <a:bodyPr/>
        <a:lstStyle/>
        <a:p>
          <a:endParaRPr lang="en-US"/>
        </a:p>
      </dgm:t>
    </dgm:pt>
    <dgm:pt modelId="{90079F0F-9E35-45D0-887A-EB9E30D91F6A}" type="pres">
      <dgm:prSet presAssocID="{3403C120-3204-4A73-89EE-4A7B923CC03E}" presName="img" presStyleLbl="fgImgPlace1" presStyleIdx="3" presStyleCnt="6" custScaleX="44462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0A08D573-6452-4EDA-A73F-B2F378B508FB}" type="pres">
      <dgm:prSet presAssocID="{3403C120-3204-4A73-89EE-4A7B923CC03E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EB9AD-F67D-4F2A-9A6F-A659BEE42AE8}" type="pres">
      <dgm:prSet presAssocID="{92167385-9B27-48B7-BAD6-28C1966AFF50}" presName="spacer" presStyleCnt="0"/>
      <dgm:spPr/>
    </dgm:pt>
    <dgm:pt modelId="{E746DF92-CA68-45C9-956A-E89B60A1A3E9}" type="pres">
      <dgm:prSet presAssocID="{138AD106-32EF-4DA8-B450-255F24C02E6C}" presName="comp" presStyleCnt="0"/>
      <dgm:spPr/>
    </dgm:pt>
    <dgm:pt modelId="{CDCA4342-2B09-4DDC-828C-FC011F61484D}" type="pres">
      <dgm:prSet presAssocID="{138AD106-32EF-4DA8-B450-255F24C02E6C}" presName="box" presStyleLbl="node1" presStyleIdx="4" presStyleCnt="6"/>
      <dgm:spPr/>
      <dgm:t>
        <a:bodyPr/>
        <a:lstStyle/>
        <a:p>
          <a:endParaRPr lang="en-US"/>
        </a:p>
      </dgm:t>
    </dgm:pt>
    <dgm:pt modelId="{6FAD7914-28C0-4387-A98C-44B15AB5EA37}" type="pres">
      <dgm:prSet presAssocID="{138AD106-32EF-4DA8-B450-255F24C02E6C}" presName="img" presStyleLbl="fgImgPlace1" presStyleIdx="4" presStyleCnt="6" custScaleX="5375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B94C4B0D-853A-4DC8-A6E5-C8543F92FF03}" type="pres">
      <dgm:prSet presAssocID="{138AD106-32EF-4DA8-B450-255F24C02E6C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B322E-95B6-4D78-B895-41DCBF032C2A}" type="pres">
      <dgm:prSet presAssocID="{CCE8C11B-719D-4DF7-9329-DA008B023B6C}" presName="spacer" presStyleCnt="0"/>
      <dgm:spPr/>
    </dgm:pt>
    <dgm:pt modelId="{ACA9B3C3-B572-4C61-A2C4-8693BB770BBF}" type="pres">
      <dgm:prSet presAssocID="{5A296F0B-3966-4A70-B49F-7521AEA7091C}" presName="comp" presStyleCnt="0"/>
      <dgm:spPr/>
    </dgm:pt>
    <dgm:pt modelId="{07F40578-16F4-4A4B-8FB9-86D465012F1E}" type="pres">
      <dgm:prSet presAssocID="{5A296F0B-3966-4A70-B49F-7521AEA7091C}" presName="box" presStyleLbl="node1" presStyleIdx="5" presStyleCnt="6"/>
      <dgm:spPr/>
      <dgm:t>
        <a:bodyPr/>
        <a:lstStyle/>
        <a:p>
          <a:endParaRPr lang="en-US"/>
        </a:p>
      </dgm:t>
    </dgm:pt>
    <dgm:pt modelId="{8EAE6A1E-DD76-465B-9DF1-0DA559940E46}" type="pres">
      <dgm:prSet presAssocID="{5A296F0B-3966-4A70-B49F-7521AEA7091C}" presName="img" presStyleLbl="fgImgPlace1" presStyleIdx="5" presStyleCnt="6" custScaleX="5375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4CB68BC3-4ADB-4C1B-8E95-44A31B45DE90}" type="pres">
      <dgm:prSet presAssocID="{5A296F0B-3966-4A70-B49F-7521AEA7091C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E4F572-BE37-4EAA-B68A-D1E81BBE0C23}" type="presOf" srcId="{E6DCF8D3-7F67-4853-99BB-5D934EDA2D1A}" destId="{1FF07414-EB1D-4B64-91B5-469CE3431414}" srcOrd="0" destOrd="0" presId="urn:microsoft.com/office/officeart/2005/8/layout/vList4"/>
    <dgm:cxn modelId="{AA2AC994-5458-4ACA-8344-C285AA395BD6}" srcId="{E6DCF8D3-7F67-4853-99BB-5D934EDA2D1A}" destId="{5A296F0B-3966-4A70-B49F-7521AEA7091C}" srcOrd="5" destOrd="0" parTransId="{558BECFE-9E80-4CEF-B052-D8B26FFC06F8}" sibTransId="{2E8CC672-6459-414E-895F-9DB7581CD5CE}"/>
    <dgm:cxn modelId="{1E0FED8F-3BDA-43A9-BA6B-296F7B1AA07D}" srcId="{E6DCF8D3-7F67-4853-99BB-5D934EDA2D1A}" destId="{55501625-DBD7-464D-AFC4-A785F9C2B541}" srcOrd="0" destOrd="0" parTransId="{6E4322A7-D30F-4F5A-8BE8-9435323E4D31}" sibTransId="{F90A09D8-AA3A-4D43-8723-25C0A09E172B}"/>
    <dgm:cxn modelId="{826AE66E-B55A-456E-AA5A-A00FDB5B7FFF}" type="presOf" srcId="{5A296F0B-3966-4A70-B49F-7521AEA7091C}" destId="{4CB68BC3-4ADB-4C1B-8E95-44A31B45DE90}" srcOrd="1" destOrd="0" presId="urn:microsoft.com/office/officeart/2005/8/layout/vList4"/>
    <dgm:cxn modelId="{CA5D0134-05D1-451F-BFA0-4AD82EE1C3FE}" srcId="{E6DCF8D3-7F67-4853-99BB-5D934EDA2D1A}" destId="{3403C120-3204-4A73-89EE-4A7B923CC03E}" srcOrd="3" destOrd="0" parTransId="{01F74AF3-EE73-4637-9CCF-A985DE1D22D6}" sibTransId="{92167385-9B27-48B7-BAD6-28C1966AFF50}"/>
    <dgm:cxn modelId="{DA883528-CD83-4D09-9F9D-AB84F3B86BD4}" srcId="{E6DCF8D3-7F67-4853-99BB-5D934EDA2D1A}" destId="{138AD106-32EF-4DA8-B450-255F24C02E6C}" srcOrd="4" destOrd="0" parTransId="{1D70F971-D536-4F70-B56F-DD58BB204772}" sibTransId="{CCE8C11B-719D-4DF7-9329-DA008B023B6C}"/>
    <dgm:cxn modelId="{2CCAC97A-845B-4265-BCC4-027F95853D28}" type="presOf" srcId="{B4C85466-6CB6-47EB-94AC-C52CCC868B16}" destId="{E62EBDA7-4096-4520-AA0D-A3DAF5944E01}" srcOrd="1" destOrd="0" presId="urn:microsoft.com/office/officeart/2005/8/layout/vList4"/>
    <dgm:cxn modelId="{82C82EAF-85B5-4246-845A-0FDE804ADF41}" type="presOf" srcId="{3403C120-3204-4A73-89EE-4A7B923CC03E}" destId="{0FA6D85D-02A7-4083-BEE9-71C855712F43}" srcOrd="0" destOrd="0" presId="urn:microsoft.com/office/officeart/2005/8/layout/vList4"/>
    <dgm:cxn modelId="{00F562F3-DEE3-4386-B674-9202DC0460CB}" type="presOf" srcId="{887469CF-1EB8-4D76-ACB3-241A88911949}" destId="{D635FA50-0D21-4FBC-810D-132215E759DC}" srcOrd="1" destOrd="0" presId="urn:microsoft.com/office/officeart/2005/8/layout/vList4"/>
    <dgm:cxn modelId="{C7B1DC8B-5B3B-40BE-A383-F31D02FEDB5C}" type="presOf" srcId="{5A296F0B-3966-4A70-B49F-7521AEA7091C}" destId="{07F40578-16F4-4A4B-8FB9-86D465012F1E}" srcOrd="0" destOrd="0" presId="urn:microsoft.com/office/officeart/2005/8/layout/vList4"/>
    <dgm:cxn modelId="{F28F7890-F8FC-4B39-8C28-EACF22CF6BD3}" type="presOf" srcId="{55501625-DBD7-464D-AFC4-A785F9C2B541}" destId="{5773573C-BD0F-4608-96FA-981BB4366822}" srcOrd="0" destOrd="0" presId="urn:microsoft.com/office/officeart/2005/8/layout/vList4"/>
    <dgm:cxn modelId="{4E284E2A-75F3-476D-9C1E-99A67A4060FE}" type="presOf" srcId="{138AD106-32EF-4DA8-B450-255F24C02E6C}" destId="{B94C4B0D-853A-4DC8-A6E5-C8543F92FF03}" srcOrd="1" destOrd="0" presId="urn:microsoft.com/office/officeart/2005/8/layout/vList4"/>
    <dgm:cxn modelId="{BD325D4A-05C3-4562-AA2F-42462D0C5396}" type="presOf" srcId="{55501625-DBD7-464D-AFC4-A785F9C2B541}" destId="{6925A47E-F981-4325-8B40-A41BAB2B210D}" srcOrd="1" destOrd="0" presId="urn:microsoft.com/office/officeart/2005/8/layout/vList4"/>
    <dgm:cxn modelId="{263FBE24-52FB-4D2A-80D9-E5AFF565592D}" srcId="{E6DCF8D3-7F67-4853-99BB-5D934EDA2D1A}" destId="{B4C85466-6CB6-47EB-94AC-C52CCC868B16}" srcOrd="1" destOrd="0" parTransId="{9F843931-6D8C-4F98-B680-BE6F762B8686}" sibTransId="{E6C74CB3-AC08-4CDA-8D48-EBBD5B3140FA}"/>
    <dgm:cxn modelId="{13DB8DF8-DF59-4796-84B8-B2C7ADD05F90}" type="presOf" srcId="{5FE8A944-BDDF-4C8D-8840-D8C0AEDCA550}" destId="{6925A47E-F981-4325-8B40-A41BAB2B210D}" srcOrd="1" destOrd="1" presId="urn:microsoft.com/office/officeart/2005/8/layout/vList4"/>
    <dgm:cxn modelId="{8566868E-5257-442F-95A1-EAC4FFC42E8A}" type="presOf" srcId="{5FE8A944-BDDF-4C8D-8840-D8C0AEDCA550}" destId="{5773573C-BD0F-4608-96FA-981BB4366822}" srcOrd="0" destOrd="1" presId="urn:microsoft.com/office/officeart/2005/8/layout/vList4"/>
    <dgm:cxn modelId="{49F93E8C-1DC3-46E2-B97C-92E3E57DDDA3}" type="presOf" srcId="{3403C120-3204-4A73-89EE-4A7B923CC03E}" destId="{0A08D573-6452-4EDA-A73F-B2F378B508FB}" srcOrd="1" destOrd="0" presId="urn:microsoft.com/office/officeart/2005/8/layout/vList4"/>
    <dgm:cxn modelId="{EDA124FF-3865-4785-8E26-CCA4D78B1C88}" srcId="{55501625-DBD7-464D-AFC4-A785F9C2B541}" destId="{5FE8A944-BDDF-4C8D-8840-D8C0AEDCA550}" srcOrd="0" destOrd="0" parTransId="{B153A662-7177-428E-AF5D-9E547EFF9678}" sibTransId="{91FD5645-92C1-41F5-8309-CFA900028136}"/>
    <dgm:cxn modelId="{98E1B059-CDD7-445F-9253-4B8149EF5B97}" srcId="{E6DCF8D3-7F67-4853-99BB-5D934EDA2D1A}" destId="{887469CF-1EB8-4D76-ACB3-241A88911949}" srcOrd="2" destOrd="0" parTransId="{2644D14A-2CAE-4CF5-A0BC-854D43A302C3}" sibTransId="{9E3B679A-03AB-4606-824F-E6F120F25134}"/>
    <dgm:cxn modelId="{E4EA7C02-D124-4422-B952-F832C00F5509}" type="presOf" srcId="{138AD106-32EF-4DA8-B450-255F24C02E6C}" destId="{CDCA4342-2B09-4DDC-828C-FC011F61484D}" srcOrd="0" destOrd="0" presId="urn:microsoft.com/office/officeart/2005/8/layout/vList4"/>
    <dgm:cxn modelId="{2B3CD7CD-8455-42E7-8C01-9F2623D95FA3}" type="presOf" srcId="{887469CF-1EB8-4D76-ACB3-241A88911949}" destId="{F2E2D28F-B5C7-4B25-BA2A-8781C9EE1C41}" srcOrd="0" destOrd="0" presId="urn:microsoft.com/office/officeart/2005/8/layout/vList4"/>
    <dgm:cxn modelId="{1A7FC09C-66CE-4628-A739-1C8C2C45331B}" type="presOf" srcId="{B4C85466-6CB6-47EB-94AC-C52CCC868B16}" destId="{CF6CA49A-C390-427C-9D0B-AAE5367D26A0}" srcOrd="0" destOrd="0" presId="urn:microsoft.com/office/officeart/2005/8/layout/vList4"/>
    <dgm:cxn modelId="{37B42C8E-8781-4B61-9871-C0863630A11D}" type="presParOf" srcId="{1FF07414-EB1D-4B64-91B5-469CE3431414}" destId="{854056D3-24FC-4409-BFEC-B82D85019A76}" srcOrd="0" destOrd="0" presId="urn:microsoft.com/office/officeart/2005/8/layout/vList4"/>
    <dgm:cxn modelId="{C898A00A-8A6B-400E-A2C0-13C46F06AEAC}" type="presParOf" srcId="{854056D3-24FC-4409-BFEC-B82D85019A76}" destId="{5773573C-BD0F-4608-96FA-981BB4366822}" srcOrd="0" destOrd="0" presId="urn:microsoft.com/office/officeart/2005/8/layout/vList4"/>
    <dgm:cxn modelId="{817A3B42-4D17-411E-AE63-FBA9B4912E91}" type="presParOf" srcId="{854056D3-24FC-4409-BFEC-B82D85019A76}" destId="{021476C1-4536-45FE-A740-472E7004445C}" srcOrd="1" destOrd="0" presId="urn:microsoft.com/office/officeart/2005/8/layout/vList4"/>
    <dgm:cxn modelId="{8B7E87FF-84A0-442E-A911-3F4EE28ED354}" type="presParOf" srcId="{854056D3-24FC-4409-BFEC-B82D85019A76}" destId="{6925A47E-F981-4325-8B40-A41BAB2B210D}" srcOrd="2" destOrd="0" presId="urn:microsoft.com/office/officeart/2005/8/layout/vList4"/>
    <dgm:cxn modelId="{DB3193C7-C39D-4A98-A97B-78FFB0ECA4B0}" type="presParOf" srcId="{1FF07414-EB1D-4B64-91B5-469CE3431414}" destId="{17D607B1-C45C-4943-8653-602B550E0ED2}" srcOrd="1" destOrd="0" presId="urn:microsoft.com/office/officeart/2005/8/layout/vList4"/>
    <dgm:cxn modelId="{F95B645E-2238-447C-BB00-47554CA4A6A0}" type="presParOf" srcId="{1FF07414-EB1D-4B64-91B5-469CE3431414}" destId="{3B326BC8-D5C7-4818-9ED4-58C9B48695D9}" srcOrd="2" destOrd="0" presId="urn:microsoft.com/office/officeart/2005/8/layout/vList4"/>
    <dgm:cxn modelId="{AF3E9B66-751F-48D4-B974-8E10DF93205B}" type="presParOf" srcId="{3B326BC8-D5C7-4818-9ED4-58C9B48695D9}" destId="{CF6CA49A-C390-427C-9D0B-AAE5367D26A0}" srcOrd="0" destOrd="0" presId="urn:microsoft.com/office/officeart/2005/8/layout/vList4"/>
    <dgm:cxn modelId="{F2EC4F13-5076-4DF5-923C-8954537D438D}" type="presParOf" srcId="{3B326BC8-D5C7-4818-9ED4-58C9B48695D9}" destId="{44DA1105-8449-4452-A084-DC493AA2FD62}" srcOrd="1" destOrd="0" presId="urn:microsoft.com/office/officeart/2005/8/layout/vList4"/>
    <dgm:cxn modelId="{3DA5F63F-522E-40D2-85F0-F10E7F96C702}" type="presParOf" srcId="{3B326BC8-D5C7-4818-9ED4-58C9B48695D9}" destId="{E62EBDA7-4096-4520-AA0D-A3DAF5944E01}" srcOrd="2" destOrd="0" presId="urn:microsoft.com/office/officeart/2005/8/layout/vList4"/>
    <dgm:cxn modelId="{D2DD6C32-6964-49F3-802C-9E2F0BAD6613}" type="presParOf" srcId="{1FF07414-EB1D-4B64-91B5-469CE3431414}" destId="{2B8FCF5F-1FD2-45E5-899A-2BD662905051}" srcOrd="3" destOrd="0" presId="urn:microsoft.com/office/officeart/2005/8/layout/vList4"/>
    <dgm:cxn modelId="{ABD8D6A1-92BE-4E20-B61F-EF2F09D6AB31}" type="presParOf" srcId="{1FF07414-EB1D-4B64-91B5-469CE3431414}" destId="{D2428C4F-B5A3-4D76-9C03-F0EEBFFC17DB}" srcOrd="4" destOrd="0" presId="urn:microsoft.com/office/officeart/2005/8/layout/vList4"/>
    <dgm:cxn modelId="{5C322573-9E15-4B5C-B8AF-86EA93F92263}" type="presParOf" srcId="{D2428C4F-B5A3-4D76-9C03-F0EEBFFC17DB}" destId="{F2E2D28F-B5C7-4B25-BA2A-8781C9EE1C41}" srcOrd="0" destOrd="0" presId="urn:microsoft.com/office/officeart/2005/8/layout/vList4"/>
    <dgm:cxn modelId="{E962D638-F026-43A1-8175-AB9380EDDBB2}" type="presParOf" srcId="{D2428C4F-B5A3-4D76-9C03-F0EEBFFC17DB}" destId="{03EF2942-3D1F-41DE-98D0-E1A01AC01EA6}" srcOrd="1" destOrd="0" presId="urn:microsoft.com/office/officeart/2005/8/layout/vList4"/>
    <dgm:cxn modelId="{FB035020-ED7E-4A8F-9E90-1E65C75E6F1C}" type="presParOf" srcId="{D2428C4F-B5A3-4D76-9C03-F0EEBFFC17DB}" destId="{D635FA50-0D21-4FBC-810D-132215E759DC}" srcOrd="2" destOrd="0" presId="urn:microsoft.com/office/officeart/2005/8/layout/vList4"/>
    <dgm:cxn modelId="{B82B465D-3C46-4E67-BA13-DFE12B5E8FBF}" type="presParOf" srcId="{1FF07414-EB1D-4B64-91B5-469CE3431414}" destId="{7F70C984-077E-41B3-BF7F-CC4BF261D3FA}" srcOrd="5" destOrd="0" presId="urn:microsoft.com/office/officeart/2005/8/layout/vList4"/>
    <dgm:cxn modelId="{56A1183B-F8B2-4AF0-844C-5481EA2312FF}" type="presParOf" srcId="{1FF07414-EB1D-4B64-91B5-469CE3431414}" destId="{4B51D3A9-AB01-4EA5-8F7A-7E6130B1A847}" srcOrd="6" destOrd="0" presId="urn:microsoft.com/office/officeart/2005/8/layout/vList4"/>
    <dgm:cxn modelId="{A66B7D19-216D-45D9-A60D-60BAAB894EA6}" type="presParOf" srcId="{4B51D3A9-AB01-4EA5-8F7A-7E6130B1A847}" destId="{0FA6D85D-02A7-4083-BEE9-71C855712F43}" srcOrd="0" destOrd="0" presId="urn:microsoft.com/office/officeart/2005/8/layout/vList4"/>
    <dgm:cxn modelId="{9044A3D1-0666-4B9F-8C50-202E1992E3B2}" type="presParOf" srcId="{4B51D3A9-AB01-4EA5-8F7A-7E6130B1A847}" destId="{90079F0F-9E35-45D0-887A-EB9E30D91F6A}" srcOrd="1" destOrd="0" presId="urn:microsoft.com/office/officeart/2005/8/layout/vList4"/>
    <dgm:cxn modelId="{5576456E-A764-4B08-8F42-8EDFDA7EFE6C}" type="presParOf" srcId="{4B51D3A9-AB01-4EA5-8F7A-7E6130B1A847}" destId="{0A08D573-6452-4EDA-A73F-B2F378B508FB}" srcOrd="2" destOrd="0" presId="urn:microsoft.com/office/officeart/2005/8/layout/vList4"/>
    <dgm:cxn modelId="{F5A3736E-D674-4619-A2E2-BCC34E5BB9B8}" type="presParOf" srcId="{1FF07414-EB1D-4B64-91B5-469CE3431414}" destId="{251EB9AD-F67D-4F2A-9A6F-A659BEE42AE8}" srcOrd="7" destOrd="0" presId="urn:microsoft.com/office/officeart/2005/8/layout/vList4"/>
    <dgm:cxn modelId="{06B58571-1703-43C3-A0B0-00609E65E7FE}" type="presParOf" srcId="{1FF07414-EB1D-4B64-91B5-469CE3431414}" destId="{E746DF92-CA68-45C9-956A-E89B60A1A3E9}" srcOrd="8" destOrd="0" presId="urn:microsoft.com/office/officeart/2005/8/layout/vList4"/>
    <dgm:cxn modelId="{1759B598-FAE1-45C0-BA8C-3BF45B8AC63D}" type="presParOf" srcId="{E746DF92-CA68-45C9-956A-E89B60A1A3E9}" destId="{CDCA4342-2B09-4DDC-828C-FC011F61484D}" srcOrd="0" destOrd="0" presId="urn:microsoft.com/office/officeart/2005/8/layout/vList4"/>
    <dgm:cxn modelId="{2AE36807-4018-4E42-9D14-5A7AF658EE84}" type="presParOf" srcId="{E746DF92-CA68-45C9-956A-E89B60A1A3E9}" destId="{6FAD7914-28C0-4387-A98C-44B15AB5EA37}" srcOrd="1" destOrd="0" presId="urn:microsoft.com/office/officeart/2005/8/layout/vList4"/>
    <dgm:cxn modelId="{BCEC3E16-7739-4A8F-A85D-2541B787C2E5}" type="presParOf" srcId="{E746DF92-CA68-45C9-956A-E89B60A1A3E9}" destId="{B94C4B0D-853A-4DC8-A6E5-C8543F92FF03}" srcOrd="2" destOrd="0" presId="urn:microsoft.com/office/officeart/2005/8/layout/vList4"/>
    <dgm:cxn modelId="{EB99C89B-03E2-451C-82EA-55744A9DFD4A}" type="presParOf" srcId="{1FF07414-EB1D-4B64-91B5-469CE3431414}" destId="{6D4B322E-95B6-4D78-B895-41DCBF032C2A}" srcOrd="9" destOrd="0" presId="urn:microsoft.com/office/officeart/2005/8/layout/vList4"/>
    <dgm:cxn modelId="{EA5E7F1B-D0A0-4B5C-82AE-54078770D334}" type="presParOf" srcId="{1FF07414-EB1D-4B64-91B5-469CE3431414}" destId="{ACA9B3C3-B572-4C61-A2C4-8693BB770BBF}" srcOrd="10" destOrd="0" presId="urn:microsoft.com/office/officeart/2005/8/layout/vList4"/>
    <dgm:cxn modelId="{B8046DAE-C5D3-4CF9-BEBA-8A125E2B05F8}" type="presParOf" srcId="{ACA9B3C3-B572-4C61-A2C4-8693BB770BBF}" destId="{07F40578-16F4-4A4B-8FB9-86D465012F1E}" srcOrd="0" destOrd="0" presId="urn:microsoft.com/office/officeart/2005/8/layout/vList4"/>
    <dgm:cxn modelId="{1F8FFAF1-9476-4BFF-AD14-A41D7FACCFF6}" type="presParOf" srcId="{ACA9B3C3-B572-4C61-A2C4-8693BB770BBF}" destId="{8EAE6A1E-DD76-465B-9DF1-0DA559940E46}" srcOrd="1" destOrd="0" presId="urn:microsoft.com/office/officeart/2005/8/layout/vList4"/>
    <dgm:cxn modelId="{D42AB4A4-18DA-4A43-966F-BBBE1CEA7636}" type="presParOf" srcId="{ACA9B3C3-B572-4C61-A2C4-8693BB770BBF}" destId="{4CB68BC3-4ADB-4C1B-8E95-44A31B45DE9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3573C-BD0F-4608-96FA-981BB4366822}">
      <dsp:nvSpPr>
        <dsp:cNvPr id="0" name=""/>
        <dsp:cNvSpPr/>
      </dsp:nvSpPr>
      <dsp:spPr>
        <a:xfrm>
          <a:off x="0" y="0"/>
          <a:ext cx="8534400" cy="7300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Anticoagulated whole blood (EDTA &gt; preferred heparin)</a:t>
          </a:r>
          <a:br>
            <a:rPr lang="en-US" sz="1600" kern="1200" dirty="0" smtClean="0"/>
          </a:br>
          <a:r>
            <a:rPr lang="en-US" sz="1600" kern="1200" dirty="0" smtClean="0"/>
            <a:t>- Travel time: &lt;5-6 H</a:t>
          </a:r>
          <a:endParaRPr lang="en-US" sz="16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700" kern="1200" dirty="0"/>
        </a:p>
      </dsp:txBody>
      <dsp:txXfrm>
        <a:off x="1769397" y="0"/>
        <a:ext cx="6765002" cy="730056"/>
      </dsp:txXfrm>
    </dsp:sp>
    <dsp:sp modelId="{021476C1-4536-45FE-A740-472E7004445C}">
      <dsp:nvSpPr>
        <dsp:cNvPr id="0" name=""/>
        <dsp:cNvSpPr/>
      </dsp:nvSpPr>
      <dsp:spPr>
        <a:xfrm>
          <a:off x="536500" y="114959"/>
          <a:ext cx="758912" cy="5001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CA49A-C390-427C-9D0B-AAE5367D26A0}">
      <dsp:nvSpPr>
        <dsp:cNvPr id="0" name=""/>
        <dsp:cNvSpPr/>
      </dsp:nvSpPr>
      <dsp:spPr>
        <a:xfrm>
          <a:off x="0" y="792573"/>
          <a:ext cx="8534400" cy="6445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CSF</a:t>
          </a:r>
          <a:r>
            <a:rPr lang="en-US" sz="1600" kern="1200" dirty="0" smtClean="0"/>
            <a:t/>
          </a:r>
          <a:br>
            <a:rPr lang="en-US" sz="1600" kern="1200" dirty="0" smtClean="0"/>
          </a:br>
          <a:r>
            <a:rPr lang="en-US" sz="1600" kern="1200" dirty="0" smtClean="0"/>
            <a:t>- Travel time: &lt;1 H</a:t>
          </a:r>
          <a:br>
            <a:rPr lang="en-US" sz="1600" kern="1200" dirty="0" smtClean="0"/>
          </a:br>
          <a:r>
            <a:rPr lang="en-US" sz="1600" kern="1200" dirty="0" smtClean="0"/>
            <a:t>- Sufficient volume to desired test (difficult for sampling many times)</a:t>
          </a:r>
          <a:endParaRPr lang="en-US" sz="1600" kern="1200" dirty="0"/>
        </a:p>
      </dsp:txBody>
      <dsp:txXfrm>
        <a:off x="1769397" y="792573"/>
        <a:ext cx="6765002" cy="644513"/>
      </dsp:txXfrm>
    </dsp:sp>
    <dsp:sp modelId="{44DA1105-8449-4452-A084-DC493AA2FD62}">
      <dsp:nvSpPr>
        <dsp:cNvPr id="0" name=""/>
        <dsp:cNvSpPr/>
      </dsp:nvSpPr>
      <dsp:spPr>
        <a:xfrm>
          <a:off x="536500" y="864761"/>
          <a:ext cx="758912" cy="5001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2D28F-B5C7-4B25-BA2A-8781C9EE1C41}">
      <dsp:nvSpPr>
        <dsp:cNvPr id="0" name=""/>
        <dsp:cNvSpPr/>
      </dsp:nvSpPr>
      <dsp:spPr>
        <a:xfrm>
          <a:off x="0" y="1499604"/>
          <a:ext cx="8534400" cy="625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Stools</a:t>
          </a:r>
          <a:br>
            <a:rPr lang="en-US" sz="1600" kern="1200" dirty="0" smtClean="0"/>
          </a:br>
          <a:r>
            <a:rPr lang="en-US" sz="1600" kern="1200" dirty="0" smtClean="0"/>
            <a:t>- Virus stored at 4</a:t>
          </a:r>
          <a:r>
            <a:rPr lang="en-US" sz="1600" kern="1200" baseline="30000" dirty="0" smtClean="0"/>
            <a:t>o</a:t>
          </a:r>
          <a:r>
            <a:rPr lang="en-US" sz="1600" kern="1200" dirty="0" smtClean="0"/>
            <a:t>C + several days in transport media.</a:t>
          </a:r>
          <a:endParaRPr lang="en-US" sz="1600" kern="1200" dirty="0"/>
        </a:p>
      </dsp:txBody>
      <dsp:txXfrm>
        <a:off x="1769397" y="1499604"/>
        <a:ext cx="6765002" cy="625171"/>
      </dsp:txXfrm>
    </dsp:sp>
    <dsp:sp modelId="{03EF2942-3D1F-41DE-98D0-E1A01AC01EA6}">
      <dsp:nvSpPr>
        <dsp:cNvPr id="0" name=""/>
        <dsp:cNvSpPr/>
      </dsp:nvSpPr>
      <dsp:spPr>
        <a:xfrm>
          <a:off x="536500" y="1562121"/>
          <a:ext cx="758912" cy="5001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6D85D-02A7-4083-BEE9-71C855712F43}">
      <dsp:nvSpPr>
        <dsp:cNvPr id="0" name=""/>
        <dsp:cNvSpPr/>
      </dsp:nvSpPr>
      <dsp:spPr>
        <a:xfrm>
          <a:off x="0" y="2187292"/>
          <a:ext cx="8534400" cy="625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Urine</a:t>
          </a:r>
          <a:br>
            <a:rPr lang="en-US" sz="1600" kern="1200" dirty="0" smtClean="0"/>
          </a:br>
          <a:r>
            <a:rPr lang="en-US" sz="1600" kern="1200" dirty="0" smtClean="0"/>
            <a:t>- Travel time: &lt;2-3 H</a:t>
          </a:r>
          <a:br>
            <a:rPr lang="en-US" sz="1600" kern="1200" dirty="0" smtClean="0"/>
          </a:br>
          <a:r>
            <a:rPr lang="en-US" sz="1600" kern="1200" dirty="0" smtClean="0"/>
            <a:t>- Volume: 15-20 ml</a:t>
          </a:r>
          <a:endParaRPr lang="en-US" sz="1600" kern="1200" dirty="0"/>
        </a:p>
      </dsp:txBody>
      <dsp:txXfrm>
        <a:off x="1769397" y="2187292"/>
        <a:ext cx="6765002" cy="625171"/>
      </dsp:txXfrm>
    </dsp:sp>
    <dsp:sp modelId="{90079F0F-9E35-45D0-887A-EB9E30D91F6A}">
      <dsp:nvSpPr>
        <dsp:cNvPr id="0" name=""/>
        <dsp:cNvSpPr/>
      </dsp:nvSpPr>
      <dsp:spPr>
        <a:xfrm>
          <a:off x="536500" y="2249809"/>
          <a:ext cx="758912" cy="5001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A4342-2B09-4DDC-828C-FC011F61484D}">
      <dsp:nvSpPr>
        <dsp:cNvPr id="0" name=""/>
        <dsp:cNvSpPr/>
      </dsp:nvSpPr>
      <dsp:spPr>
        <a:xfrm>
          <a:off x="0" y="2874980"/>
          <a:ext cx="8534400" cy="625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Vesicles and ulceration </a:t>
          </a:r>
          <a:r>
            <a:rPr lang="en-US" sz="1600" kern="1200" dirty="0" err="1" smtClean="0"/>
            <a:t>mucocutaneous</a:t>
          </a:r>
          <a:r>
            <a:rPr lang="en-US" sz="1600" kern="1200" dirty="0" smtClean="0"/>
            <a:t/>
          </a:r>
          <a:br>
            <a:rPr lang="en-US" sz="1600" kern="1200" dirty="0" smtClean="0"/>
          </a:br>
          <a:r>
            <a:rPr lang="en-US" sz="1600" kern="1200" dirty="0" smtClean="0"/>
            <a:t>- Careful sampling</a:t>
          </a:r>
          <a:br>
            <a:rPr lang="en-US" sz="1600" kern="1200" dirty="0" smtClean="0"/>
          </a:br>
          <a:r>
            <a:rPr lang="en-US" sz="1600" kern="1200" dirty="0" smtClean="0"/>
            <a:t>- Small swab or needle </a:t>
          </a:r>
          <a:r>
            <a:rPr lang="en-US" sz="1600" kern="1200" dirty="0" err="1" smtClean="0"/>
            <a:t>seryngue</a:t>
          </a:r>
          <a:r>
            <a:rPr lang="en-US" sz="1600" kern="1200" dirty="0" smtClean="0"/>
            <a:t> (in case high in fluid injury)</a:t>
          </a:r>
          <a:endParaRPr lang="en-US" sz="1600" kern="1200" dirty="0"/>
        </a:p>
      </dsp:txBody>
      <dsp:txXfrm>
        <a:off x="1769397" y="2874980"/>
        <a:ext cx="6765002" cy="625171"/>
      </dsp:txXfrm>
    </dsp:sp>
    <dsp:sp modelId="{6FAD7914-28C0-4387-A98C-44B15AB5EA37}">
      <dsp:nvSpPr>
        <dsp:cNvPr id="0" name=""/>
        <dsp:cNvSpPr/>
      </dsp:nvSpPr>
      <dsp:spPr>
        <a:xfrm>
          <a:off x="457207" y="2937497"/>
          <a:ext cx="917499" cy="5001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40578-16F4-4A4B-8FB9-86D465012F1E}">
      <dsp:nvSpPr>
        <dsp:cNvPr id="0" name=""/>
        <dsp:cNvSpPr/>
      </dsp:nvSpPr>
      <dsp:spPr>
        <a:xfrm>
          <a:off x="0" y="3562669"/>
          <a:ext cx="8534400" cy="625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Tissue fragment</a:t>
          </a:r>
          <a:br>
            <a:rPr lang="en-US" sz="1600" kern="1200" dirty="0" smtClean="0"/>
          </a:br>
          <a:r>
            <a:rPr lang="en-US" sz="1600" kern="1200" dirty="0" smtClean="0"/>
            <a:t>- Add a few milliliter of saline</a:t>
          </a:r>
          <a:br>
            <a:rPr lang="en-US" sz="1600" kern="1200" dirty="0" smtClean="0"/>
          </a:br>
          <a:r>
            <a:rPr lang="en-US" sz="1600" kern="1200" dirty="0" smtClean="0"/>
            <a:t>- Formalin fixation (</a:t>
          </a:r>
          <a:r>
            <a:rPr lang="en-US" sz="1600" kern="1200" dirty="0" err="1" smtClean="0"/>
            <a:t>Bouin</a:t>
          </a:r>
          <a:r>
            <a:rPr lang="en-US" sz="1600" kern="1200" dirty="0" smtClean="0"/>
            <a:t>): in situ study</a:t>
          </a:r>
          <a:endParaRPr lang="en-US" sz="1600" kern="1200" dirty="0"/>
        </a:p>
      </dsp:txBody>
      <dsp:txXfrm>
        <a:off x="1769397" y="3562669"/>
        <a:ext cx="6765002" cy="625171"/>
      </dsp:txXfrm>
    </dsp:sp>
    <dsp:sp modelId="{8EAE6A1E-DD76-465B-9DF1-0DA559940E46}">
      <dsp:nvSpPr>
        <dsp:cNvPr id="0" name=""/>
        <dsp:cNvSpPr/>
      </dsp:nvSpPr>
      <dsp:spPr>
        <a:xfrm>
          <a:off x="457207" y="3625186"/>
          <a:ext cx="917499" cy="5001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33943" cy="352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73002" y="1"/>
            <a:ext cx="4033943" cy="352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9014B-65B9-4DCA-ACF8-543F6C724FAC}" type="datetimeFigureOut">
              <a:rPr lang="en-US" smtClean="0"/>
              <a:pPr/>
              <a:t>6/22/2021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99376"/>
            <a:ext cx="4033943" cy="3526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73002" y="6699376"/>
            <a:ext cx="4033943" cy="3526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425F5-547E-4085-AF6D-D34597F99B24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33943" cy="352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002" y="1"/>
            <a:ext cx="4033943" cy="352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22FB5-9B2A-4DA9-A980-37A185BA3F47}" type="datetimeFigureOut">
              <a:rPr lang="en-US" smtClean="0"/>
              <a:pPr/>
              <a:t>6/22/2021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0838" y="528638"/>
            <a:ext cx="3527425" cy="26463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50301"/>
            <a:ext cx="7447280" cy="317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99376"/>
            <a:ext cx="4033943" cy="3526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002" y="6699376"/>
            <a:ext cx="4033943" cy="3526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1C5B6-D7CF-4676-8D71-0597F7C42B23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0276-3983-44B1-951C-934C02E3366E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DAE4-3301-4C7E-926D-060F36FD6B6B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735-2D05-4836-A8EB-A7A389FB8C2C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1AA8-6099-47B8-824A-57E2844B6A4D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FFA3-348C-4F7F-BC49-F72A96E5F167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47EE-B325-4362-9A0C-71D861E04070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0E582-5623-4A88-9971-AA585624ADCA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D420-7F83-4AA8-9F70-D0EFFEE333EC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A021-32B3-4F93-845E-18D637441BF6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89D8-8648-42DC-A6F3-EB5655819A45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C580-0C51-40E7-BD16-9BD54C1D90DD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408CC-1CE7-437F-9CAA-FBE6DBBC2391}" type="datetime1">
              <a:rPr lang="en-US" smtClean="0"/>
              <a:pPr/>
              <a:t>6/22/2021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EA2D1-7106-4158-80FD-A1DFF1C32014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Diagnostic method in virology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6600"/>
            <a:ext cx="6400800" cy="1752600"/>
          </a:xfrm>
        </p:spPr>
        <p:txBody>
          <a:bodyPr/>
          <a:lstStyle/>
          <a:p>
            <a:r>
              <a:rPr lang="fr-FR" dirty="0" smtClean="0"/>
              <a:t>Dr. CHHAY </a:t>
            </a:r>
            <a:r>
              <a:rPr lang="fr-FR" dirty="0" err="1" smtClean="0"/>
              <a:t>Sokdalis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25602" name="Picture 2" descr="Image result for diagnosis viral inf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0838" y="3810000"/>
            <a:ext cx="5782962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 technique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Laboratory</a:t>
            </a:r>
            <a:r>
              <a:rPr lang="fr-FR" dirty="0" smtClean="0"/>
              <a:t> </a:t>
            </a:r>
            <a:r>
              <a:rPr lang="fr-FR" dirty="0" err="1" smtClean="0"/>
              <a:t>Procedures</a:t>
            </a:r>
            <a:r>
              <a:rPr lang="fr-FR" dirty="0" smtClean="0"/>
              <a:t> for </a:t>
            </a:r>
            <a:r>
              <a:rPr lang="fr-FR" dirty="0" err="1" smtClean="0"/>
              <a:t>Diagnosing</a:t>
            </a:r>
            <a:r>
              <a:rPr lang="fr-FR" dirty="0" smtClean="0"/>
              <a:t> Viral Infections:</a:t>
            </a:r>
          </a:p>
          <a:p>
            <a:pPr lvl="1"/>
            <a:r>
              <a:rPr lang="fr-FR" dirty="0" err="1" smtClean="0"/>
              <a:t>Cytologic</a:t>
            </a:r>
            <a:r>
              <a:rPr lang="fr-FR" dirty="0" smtClean="0"/>
              <a:t> </a:t>
            </a:r>
            <a:r>
              <a:rPr lang="fr-FR" dirty="0" err="1" smtClean="0"/>
              <a:t>examination</a:t>
            </a:r>
            <a:endParaRPr lang="fr-FR" dirty="0" smtClean="0"/>
          </a:p>
          <a:p>
            <a:pPr lvl="1"/>
            <a:r>
              <a:rPr lang="fr-FR" dirty="0" smtClean="0"/>
              <a:t>Electron </a:t>
            </a:r>
            <a:r>
              <a:rPr lang="fr-FR" dirty="0" err="1" smtClean="0"/>
              <a:t>microscopy</a:t>
            </a:r>
            <a:endParaRPr lang="fr-FR" dirty="0" smtClean="0"/>
          </a:p>
          <a:p>
            <a:pPr lvl="1"/>
            <a:r>
              <a:rPr lang="fr-FR" dirty="0" smtClean="0"/>
              <a:t>Virus isolation and </a:t>
            </a:r>
            <a:r>
              <a:rPr lang="fr-FR" dirty="0" err="1" smtClean="0"/>
              <a:t>growth</a:t>
            </a:r>
            <a:r>
              <a:rPr lang="fr-FR" dirty="0" smtClean="0"/>
              <a:t> (culture)</a:t>
            </a:r>
          </a:p>
          <a:p>
            <a:pPr lvl="1"/>
            <a:r>
              <a:rPr lang="en-US" dirty="0" smtClean="0"/>
              <a:t>Detection of viral proteins (Ag and enzymes)</a:t>
            </a:r>
          </a:p>
          <a:p>
            <a:pPr lvl="1"/>
            <a:r>
              <a:rPr lang="fr-FR" dirty="0" err="1" smtClean="0"/>
              <a:t>Detection</a:t>
            </a:r>
            <a:r>
              <a:rPr lang="fr-FR" dirty="0" smtClean="0"/>
              <a:t> of viral </a:t>
            </a:r>
            <a:r>
              <a:rPr lang="fr-FR" dirty="0" err="1" smtClean="0"/>
              <a:t>genomes</a:t>
            </a:r>
            <a:r>
              <a:rPr lang="fr-FR" dirty="0" smtClean="0"/>
              <a:t> (DNA or RNA)</a:t>
            </a:r>
          </a:p>
          <a:p>
            <a:pPr lvl="1"/>
            <a:r>
              <a:rPr lang="fr-FR" dirty="0" err="1" smtClean="0"/>
              <a:t>Serology</a:t>
            </a:r>
            <a:r>
              <a:rPr lang="fr-FR" dirty="0" smtClean="0"/>
              <a:t> (Ag and Ab)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Electron microscopy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8" y="859974"/>
            <a:ext cx="7050312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3100" dirty="0" smtClean="0"/>
              <a:t>Not a standard clinical laboratory technique, detect and identify some viruses if sufficient viral particles are present. </a:t>
            </a:r>
          </a:p>
          <a:p>
            <a:pPr lvl="1"/>
            <a:r>
              <a:rPr lang="en-US" dirty="0" smtClean="0"/>
              <a:t>After (-) staining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direct visualization of virus in large quantities in sample.</a:t>
            </a:r>
          </a:p>
          <a:p>
            <a:pPr lvl="1"/>
            <a:r>
              <a:rPr lang="en-US" dirty="0" smtClean="0"/>
              <a:t>Very useful for non-</a:t>
            </a:r>
            <a:r>
              <a:rPr lang="en-US" dirty="0" err="1" smtClean="0"/>
              <a:t>culturable</a:t>
            </a:r>
            <a:r>
              <a:rPr lang="en-US" dirty="0" smtClean="0"/>
              <a:t> virus: Rotavirus, </a:t>
            </a:r>
            <a:r>
              <a:rPr lang="en-US" dirty="0" err="1" smtClean="0"/>
              <a:t>Calicivirus</a:t>
            </a:r>
            <a:r>
              <a:rPr lang="en-US" dirty="0" smtClean="0"/>
              <a:t>, </a:t>
            </a:r>
            <a:r>
              <a:rPr lang="en-US" dirty="0" err="1" smtClean="0"/>
              <a:t>Astrovirus</a:t>
            </a:r>
            <a:r>
              <a:rPr lang="en-US" dirty="0" smtClean="0"/>
              <a:t> …</a:t>
            </a:r>
          </a:p>
          <a:p>
            <a:pPr lvl="1"/>
            <a:r>
              <a:rPr lang="en-US" dirty="0" smtClean="0">
                <a:sym typeface="Symbol"/>
              </a:rPr>
              <a:t></a:t>
            </a:r>
            <a:r>
              <a:rPr lang="en-US" dirty="0" smtClean="0"/>
              <a:t> sensitivity + serum directed against virus </a:t>
            </a:r>
            <a:r>
              <a:rPr lang="fr-FR" dirty="0" smtClean="0"/>
              <a:t>(</a:t>
            </a:r>
            <a:r>
              <a:rPr lang="fr-FR" dirty="0" err="1" smtClean="0"/>
              <a:t>immunoelectron</a:t>
            </a:r>
            <a:r>
              <a:rPr lang="fr-FR" dirty="0" smtClean="0"/>
              <a:t> </a:t>
            </a:r>
            <a:r>
              <a:rPr lang="fr-FR" dirty="0" err="1" smtClean="0"/>
              <a:t>microscopy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Differentiate: chickenpox and smallpox.</a:t>
            </a:r>
          </a:p>
          <a:p>
            <a:pPr lvl="1"/>
            <a:r>
              <a:rPr lang="en-US" dirty="0" smtClean="0"/>
              <a:t>Unable to differentiate 2 viruses in same family.</a:t>
            </a: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23554" name="Picture 2" descr="http://upload.wikimedia.org/wikipedia/commons/b/b0/Siemens-electron-microscope.jpg"/>
          <p:cNvPicPr>
            <a:picLocks noChangeAspect="1" noChangeArrowheads="1"/>
          </p:cNvPicPr>
          <p:nvPr/>
        </p:nvPicPr>
        <p:blipFill>
          <a:blip r:embed="rId2"/>
          <a:srcRect l="6667" t="11832"/>
          <a:stretch>
            <a:fillRect/>
          </a:stretch>
        </p:blipFill>
        <p:spPr bwMode="auto">
          <a:xfrm>
            <a:off x="7010400" y="2209800"/>
            <a:ext cx="2133600" cy="2667000"/>
          </a:xfrm>
          <a:prstGeom prst="rect">
            <a:avLst/>
          </a:prstGeom>
          <a:noFill/>
        </p:spPr>
      </p:pic>
      <p:pic>
        <p:nvPicPr>
          <p:cNvPr id="23556" name="Picture 4" descr="Adeno virus as seen by electron microscop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3254" y="5257800"/>
            <a:ext cx="2147146" cy="1565298"/>
          </a:xfrm>
          <a:prstGeom prst="rect">
            <a:avLst/>
          </a:prstGeom>
          <a:noFill/>
        </p:spPr>
      </p:pic>
      <p:pic>
        <p:nvPicPr>
          <p:cNvPr id="23558" name="Picture 6" descr="http://evworld.com/press/tmv_electronmicroscop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442" y="5333888"/>
            <a:ext cx="2250558" cy="1498712"/>
          </a:xfrm>
          <a:prstGeom prst="rect">
            <a:avLst/>
          </a:prstGeom>
          <a:noFill/>
        </p:spPr>
      </p:pic>
      <p:pic>
        <p:nvPicPr>
          <p:cNvPr id="23560" name="Picture 8" descr="http://cdn4.sci-news.com/images/2013/02/image_905_1.jpg"/>
          <p:cNvPicPr>
            <a:picLocks noChangeAspect="1" noChangeArrowheads="1"/>
          </p:cNvPicPr>
          <p:nvPr/>
        </p:nvPicPr>
        <p:blipFill>
          <a:blip r:embed="rId5"/>
          <a:srcRect l="5664"/>
          <a:stretch>
            <a:fillRect/>
          </a:stretch>
        </p:blipFill>
        <p:spPr bwMode="auto">
          <a:xfrm>
            <a:off x="2286000" y="5257800"/>
            <a:ext cx="2538410" cy="1523999"/>
          </a:xfrm>
          <a:prstGeom prst="rect">
            <a:avLst/>
          </a:prstGeom>
          <a:noFill/>
        </p:spPr>
      </p:pic>
      <p:pic>
        <p:nvPicPr>
          <p:cNvPr id="23562" name="Picture 10" descr="http://www.scielo.cl/fbpe/img/ijmorphol/v31n2/art59_f16.jpg"/>
          <p:cNvPicPr>
            <a:picLocks noChangeAspect="1" noChangeArrowheads="1"/>
          </p:cNvPicPr>
          <p:nvPr/>
        </p:nvPicPr>
        <p:blipFill>
          <a:blip r:embed="rId6"/>
          <a:srcRect t="6897" r="13166"/>
          <a:stretch>
            <a:fillRect/>
          </a:stretch>
        </p:blipFill>
        <p:spPr bwMode="auto">
          <a:xfrm>
            <a:off x="7010400" y="5112325"/>
            <a:ext cx="2133600" cy="17456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fr-FR" dirty="0" err="1" smtClean="0"/>
              <a:t>Cell</a:t>
            </a:r>
            <a:r>
              <a:rPr lang="fr-FR" dirty="0" smtClean="0"/>
              <a:t> 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Specific types of tissue culture cells are used to grow viruses:</a:t>
            </a:r>
          </a:p>
          <a:p>
            <a:pPr lvl="1"/>
            <a:r>
              <a:rPr lang="en-US" sz="3000" dirty="0" smtClean="0"/>
              <a:t>Primary cell cultures</a:t>
            </a:r>
          </a:p>
          <a:p>
            <a:pPr lvl="1"/>
            <a:r>
              <a:rPr lang="en-US" sz="3000" dirty="0" smtClean="0"/>
              <a:t>Secondary cell </a:t>
            </a:r>
            <a:r>
              <a:rPr lang="fr-FR" sz="3000" dirty="0" smtClean="0"/>
              <a:t>cultures</a:t>
            </a:r>
          </a:p>
          <a:p>
            <a:pPr lvl="1"/>
            <a:r>
              <a:rPr lang="en-US" sz="3000" dirty="0" smtClean="0"/>
              <a:t>Diploid cell lines</a:t>
            </a:r>
          </a:p>
          <a:p>
            <a:pPr lvl="1"/>
            <a:r>
              <a:rPr lang="en-US" sz="3000" dirty="0" smtClean="0"/>
              <a:t>Tumor cell lines and immortalized cell lines.</a:t>
            </a:r>
          </a:p>
          <a:p>
            <a:r>
              <a:rPr lang="en-US" dirty="0" smtClean="0"/>
              <a:t>Many viruses produce a characteristic CPE in tissue sample or in cell culture (changes in cell morphology, cell </a:t>
            </a:r>
            <a:r>
              <a:rPr lang="en-US" dirty="0" err="1" smtClean="0"/>
              <a:t>lysis</a:t>
            </a:r>
            <a:r>
              <a:rPr lang="en-US" dirty="0" smtClean="0"/>
              <a:t>, </a:t>
            </a:r>
            <a:r>
              <a:rPr lang="en-US" dirty="0" err="1" smtClean="0"/>
              <a:t>vacuolation</a:t>
            </a:r>
            <a:r>
              <a:rPr lang="en-US" dirty="0" smtClean="0"/>
              <a:t>, </a:t>
            </a:r>
            <a:r>
              <a:rPr lang="en-US" dirty="0" err="1" smtClean="0"/>
              <a:t>syncytia</a:t>
            </a:r>
            <a:r>
              <a:rPr lang="en-US" dirty="0" smtClean="0"/>
              <a:t>)</a:t>
            </a:r>
            <a:r>
              <a:rPr lang="fr-FR" dirty="0" smtClean="0"/>
              <a:t> and inclusion bodies.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b="1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r="2225"/>
          <a:stretch>
            <a:fillRect/>
          </a:stretch>
        </p:blipFill>
        <p:spPr bwMode="auto">
          <a:xfrm>
            <a:off x="3124200" y="4953000"/>
            <a:ext cx="2362200" cy="175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953000"/>
            <a:ext cx="245879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4953000"/>
            <a:ext cx="2600325" cy="177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319" t="19792" r="35945" b="28125"/>
          <a:stretch/>
        </p:blipFill>
        <p:spPr>
          <a:xfrm>
            <a:off x="685800" y="1647825"/>
            <a:ext cx="7772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5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fr-FR" dirty="0" err="1" smtClean="0"/>
              <a:t>Cell</a:t>
            </a:r>
            <a:r>
              <a:rPr lang="fr-FR" dirty="0" smtClean="0"/>
              <a:t> 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5715000"/>
          </a:xfrm>
        </p:spPr>
        <p:txBody>
          <a:bodyPr>
            <a:normAutofit fontScale="85000" lnSpcReduction="20000"/>
          </a:bodyPr>
          <a:lstStyle/>
          <a:p>
            <a:r>
              <a:rPr lang="fr-FR" sz="3000" dirty="0" smtClean="0"/>
              <a:t>Viral </a:t>
            </a:r>
            <a:r>
              <a:rPr lang="fr-FR" sz="3000" dirty="0" err="1" smtClean="0"/>
              <a:t>Detection</a:t>
            </a:r>
            <a:endParaRPr lang="fr-FR" sz="3000" dirty="0" smtClean="0"/>
          </a:p>
          <a:p>
            <a:pPr lvl="1"/>
            <a:r>
              <a:rPr lang="en-US" sz="2900" dirty="0" smtClean="0"/>
              <a:t>Observation of virus-induced CPE: </a:t>
            </a:r>
            <a:r>
              <a:rPr lang="fr-FR" sz="2900" dirty="0" smtClean="0"/>
              <a:t>immunofluorescence, </a:t>
            </a:r>
            <a:r>
              <a:rPr lang="en-US" sz="2900" dirty="0" smtClean="0"/>
              <a:t>or genome analysis of infected cell culture. </a:t>
            </a:r>
          </a:p>
          <a:p>
            <a:pPr lvl="1"/>
            <a:r>
              <a:rPr lang="en-US" sz="2900" dirty="0" smtClean="0"/>
              <a:t>Identification: type of cell culture, characteristics of CPE and rapidity of viral growth</a:t>
            </a:r>
            <a:r>
              <a:rPr lang="fr-FR" sz="2900" dirty="0" smtClean="0"/>
              <a:t>.</a:t>
            </a:r>
          </a:p>
          <a:p>
            <a:r>
              <a:rPr lang="en-US" sz="3000" dirty="0" err="1" smtClean="0"/>
              <a:t>Quantitate</a:t>
            </a:r>
            <a:r>
              <a:rPr lang="en-US" sz="3000" dirty="0" smtClean="0"/>
              <a:t> a virus by determining greatest dilution (titer):</a:t>
            </a:r>
          </a:p>
          <a:p>
            <a:pPr lvl="1"/>
            <a:r>
              <a:rPr lang="en-US" sz="2900" dirty="0" smtClean="0"/>
              <a:t>Tissue culture dose (TCD50): titer of virus that causes </a:t>
            </a:r>
            <a:r>
              <a:rPr lang="en-US" sz="2900" dirty="0" err="1" smtClean="0"/>
              <a:t>cytopathologic</a:t>
            </a:r>
            <a:r>
              <a:rPr lang="en-US" sz="2900" dirty="0" smtClean="0"/>
              <a:t> effects in half tissue </a:t>
            </a:r>
            <a:r>
              <a:rPr lang="fr-FR" sz="2900" dirty="0" smtClean="0"/>
              <a:t>culture </a:t>
            </a:r>
            <a:r>
              <a:rPr lang="fr-FR" sz="2900" dirty="0" err="1" smtClean="0"/>
              <a:t>cells</a:t>
            </a:r>
            <a:r>
              <a:rPr lang="fr-FR" sz="2900" dirty="0" smtClean="0"/>
              <a:t>.</a:t>
            </a:r>
          </a:p>
          <a:p>
            <a:pPr lvl="1"/>
            <a:r>
              <a:rPr lang="en-US" sz="2900" dirty="0" smtClean="0"/>
              <a:t>Lethal dose (LD50): titer of virus that kills 50% of a set of test animals.</a:t>
            </a:r>
          </a:p>
          <a:p>
            <a:pPr lvl="1"/>
            <a:r>
              <a:rPr lang="en-US" sz="2900" dirty="0" smtClean="0"/>
              <a:t>Infectious dose (ID50): titer of virus that initiates a detectable symptom, </a:t>
            </a:r>
            <a:r>
              <a:rPr lang="en-US" sz="2900" dirty="0" err="1" smtClean="0"/>
              <a:t>Ab</a:t>
            </a:r>
            <a:r>
              <a:rPr lang="en-US" sz="2900" dirty="0" smtClean="0"/>
              <a:t>, or other response in 50% of a set of test animals.</a:t>
            </a:r>
          </a:p>
          <a:p>
            <a:r>
              <a:rPr lang="en-US" sz="3000" dirty="0" smtClean="0"/>
              <a:t>Number of infectious viruses: evaluated with a count of plaques produced by 10-fold dilutions </a:t>
            </a:r>
            <a:r>
              <a:rPr lang="fr-FR" sz="3000" dirty="0" smtClean="0"/>
              <a:t>of </a:t>
            </a:r>
            <a:r>
              <a:rPr lang="fr-FR" sz="3000" dirty="0" err="1" smtClean="0"/>
              <a:t>sample</a:t>
            </a:r>
            <a:r>
              <a:rPr lang="fr-FR" sz="3000" dirty="0" smtClean="0"/>
              <a:t> (plaque-</a:t>
            </a:r>
            <a:r>
              <a:rPr lang="fr-FR" sz="3000" dirty="0" err="1" smtClean="0"/>
              <a:t>forming</a:t>
            </a:r>
            <a:r>
              <a:rPr lang="fr-FR" sz="3000" dirty="0" smtClean="0"/>
              <a:t> </a:t>
            </a:r>
            <a:r>
              <a:rPr lang="fr-FR" sz="3000" dirty="0" err="1" smtClean="0"/>
              <a:t>units</a:t>
            </a:r>
            <a:r>
              <a:rPr lang="fr-FR" sz="3000" dirty="0" smtClean="0"/>
              <a:t>).</a:t>
            </a:r>
          </a:p>
          <a:p>
            <a:pPr lvl="2"/>
            <a:endParaRPr lang="fr-FR" dirty="0" smtClean="0"/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7288" y="0"/>
            <a:ext cx="2396712" cy="1637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DETECTION OF VIRAL 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715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Enzymes and other proteins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detected by biochemical, immunologic, </a:t>
            </a:r>
            <a:r>
              <a:rPr lang="fr-FR" dirty="0" smtClean="0"/>
              <a:t>and </a:t>
            </a:r>
            <a:r>
              <a:rPr lang="en-US" dirty="0" smtClean="0"/>
              <a:t>molecular biology</a:t>
            </a:r>
            <a:r>
              <a:rPr lang="fr-FR" dirty="0" smtClean="0"/>
              <a:t>. </a:t>
            </a:r>
          </a:p>
          <a:p>
            <a:r>
              <a:rPr lang="en-US" dirty="0" smtClean="0"/>
              <a:t>Viral proteins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separated by electrophoresis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identify and distinguish different </a:t>
            </a:r>
            <a:r>
              <a:rPr lang="fr-FR" dirty="0" err="1" smtClean="0"/>
              <a:t>viruses</a:t>
            </a:r>
            <a:r>
              <a:rPr lang="fr-FR" dirty="0" smtClean="0"/>
              <a:t>.</a:t>
            </a:r>
          </a:p>
          <a:p>
            <a:r>
              <a:rPr lang="fr-FR" dirty="0" smtClean="0"/>
              <a:t>Monoclonal or </a:t>
            </a:r>
            <a:r>
              <a:rPr lang="fr-FR" dirty="0" err="1" smtClean="0"/>
              <a:t>monospecific</a:t>
            </a:r>
            <a:r>
              <a:rPr lang="fr-FR" dirty="0" smtClean="0"/>
              <a:t> </a:t>
            </a:r>
            <a:r>
              <a:rPr lang="en-US" dirty="0" smtClean="0"/>
              <a:t>antibodies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distinguishing viruses (antigens on cell surface or within cell)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detected by </a:t>
            </a:r>
            <a:r>
              <a:rPr lang="en-US" dirty="0" err="1" smtClean="0"/>
              <a:t>immunofluorescence</a:t>
            </a:r>
            <a:r>
              <a:rPr lang="en-US" dirty="0" smtClean="0"/>
              <a:t> and enzyme immunoassay </a:t>
            </a:r>
            <a:r>
              <a:rPr lang="fr-FR" dirty="0" smtClean="0"/>
              <a:t>(EIA).</a:t>
            </a:r>
          </a:p>
          <a:p>
            <a:r>
              <a:rPr lang="fr-FR" dirty="0" smtClean="0"/>
              <a:t>Virus </a:t>
            </a:r>
            <a:r>
              <a:rPr lang="en-US" dirty="0" smtClean="0"/>
              <a:t>or antigen released from infected cells</a:t>
            </a:r>
            <a:r>
              <a:rPr lang="en-US" dirty="0" smtClean="0">
                <a:sym typeface="Symbol"/>
              </a:rPr>
              <a:t> </a:t>
            </a:r>
            <a:r>
              <a:rPr lang="en-US" dirty="0" smtClean="0"/>
              <a:t>detected by enzyme-linked immunosorbent assay (ELISA), </a:t>
            </a:r>
            <a:r>
              <a:rPr lang="fr-FR" dirty="0" err="1" smtClean="0"/>
              <a:t>radioimmunoassay</a:t>
            </a:r>
            <a:r>
              <a:rPr lang="fr-FR" dirty="0" smtClean="0"/>
              <a:t> (RIA), and latex agglutination (LA).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DETECTION OF VIRAL PROTEINS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smtClean="0"/>
              <a:t>Technique:</a:t>
            </a:r>
          </a:p>
          <a:p>
            <a:pPr lvl="1"/>
            <a:r>
              <a:rPr lang="fr-FR" dirty="0" err="1" smtClean="0"/>
              <a:t>Protein</a:t>
            </a:r>
            <a:r>
              <a:rPr lang="fr-FR" dirty="0" smtClean="0"/>
              <a:t> patterns (</a:t>
            </a:r>
            <a:r>
              <a:rPr lang="fr-FR" dirty="0" err="1" smtClean="0"/>
              <a:t>electrophoresis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Enzyme </a:t>
            </a:r>
            <a:r>
              <a:rPr lang="fr-FR" dirty="0" err="1" smtClean="0"/>
              <a:t>activities</a:t>
            </a:r>
            <a:r>
              <a:rPr lang="fr-FR" dirty="0" smtClean="0"/>
              <a:t> (e.g., reverse transcriptase)</a:t>
            </a:r>
          </a:p>
          <a:p>
            <a:pPr lvl="1"/>
            <a:r>
              <a:rPr lang="fr-FR" dirty="0" err="1" smtClean="0"/>
              <a:t>Hemagglutination</a:t>
            </a:r>
            <a:r>
              <a:rPr lang="fr-FR" dirty="0" smtClean="0"/>
              <a:t> and </a:t>
            </a:r>
            <a:r>
              <a:rPr lang="fr-FR" dirty="0" err="1" smtClean="0"/>
              <a:t>hemadsorption</a:t>
            </a:r>
            <a:endParaRPr lang="fr-FR" dirty="0" smtClean="0"/>
          </a:p>
          <a:p>
            <a:pPr lvl="1"/>
            <a:r>
              <a:rPr lang="en-US" dirty="0" smtClean="0"/>
              <a:t>Antigen detection (e.g., direct and indirect </a:t>
            </a:r>
            <a:r>
              <a:rPr lang="fr-FR" dirty="0" smtClean="0"/>
              <a:t>immunofluorescence, enzyme-</a:t>
            </a:r>
            <a:r>
              <a:rPr lang="fr-FR" dirty="0" err="1" smtClean="0"/>
              <a:t>linked</a:t>
            </a:r>
            <a:r>
              <a:rPr lang="fr-FR" dirty="0" smtClean="0"/>
              <a:t> </a:t>
            </a:r>
            <a:r>
              <a:rPr lang="fr-FR" dirty="0" err="1" smtClean="0"/>
              <a:t>immunosorbent</a:t>
            </a:r>
            <a:r>
              <a:rPr lang="fr-FR" dirty="0" smtClean="0"/>
              <a:t> </a:t>
            </a:r>
            <a:r>
              <a:rPr lang="fr-FR" dirty="0" err="1" smtClean="0"/>
              <a:t>assay</a:t>
            </a:r>
            <a:r>
              <a:rPr lang="fr-FR" dirty="0" smtClean="0"/>
              <a:t>, Western blot)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DETECTION OF VIRAL GENETIC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334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Genetic sequence of a virus is a major distinguishing characteristic of family, type, and strain of virus:</a:t>
            </a:r>
          </a:p>
          <a:p>
            <a:pPr lvl="1"/>
            <a:r>
              <a:rPr lang="fr-FR" dirty="0" smtClean="0"/>
              <a:t>Restriction </a:t>
            </a:r>
            <a:r>
              <a:rPr lang="fr-FR" dirty="0" err="1" smtClean="0"/>
              <a:t>endonuclease</a:t>
            </a:r>
            <a:r>
              <a:rPr lang="fr-FR" dirty="0" smtClean="0"/>
              <a:t> </a:t>
            </a:r>
            <a:r>
              <a:rPr lang="fr-FR" dirty="0" err="1" smtClean="0"/>
              <a:t>cleavage</a:t>
            </a:r>
            <a:r>
              <a:rPr lang="fr-FR" dirty="0" smtClean="0"/>
              <a:t> patterns</a:t>
            </a:r>
          </a:p>
          <a:p>
            <a:pPr lvl="1"/>
            <a:r>
              <a:rPr lang="en-US" dirty="0" smtClean="0"/>
              <a:t>Size of RNA for segmented RNA viruses </a:t>
            </a:r>
            <a:r>
              <a:rPr lang="fr-FR" dirty="0" smtClean="0"/>
              <a:t>(</a:t>
            </a:r>
            <a:r>
              <a:rPr lang="fr-FR" dirty="0" err="1" smtClean="0"/>
              <a:t>electrophoresis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DNA </a:t>
            </a:r>
            <a:r>
              <a:rPr lang="fr-FR" dirty="0" err="1" smtClean="0"/>
              <a:t>genome</a:t>
            </a:r>
            <a:r>
              <a:rPr lang="fr-FR" dirty="0" smtClean="0"/>
              <a:t> </a:t>
            </a:r>
            <a:r>
              <a:rPr lang="fr-FR" dirty="0" err="1" smtClean="0"/>
              <a:t>hybridization</a:t>
            </a:r>
            <a:r>
              <a:rPr lang="fr-FR" dirty="0" smtClean="0"/>
              <a:t> in situ (</a:t>
            </a:r>
            <a:r>
              <a:rPr lang="fr-FR" dirty="0" err="1" smtClean="0"/>
              <a:t>cytochemistry</a:t>
            </a:r>
            <a:r>
              <a:rPr lang="fr-FR" dirty="0" smtClean="0"/>
              <a:t>)</a:t>
            </a:r>
          </a:p>
          <a:p>
            <a:pPr lvl="1"/>
            <a:r>
              <a:rPr lang="en-US" dirty="0" smtClean="0"/>
              <a:t>Southern, Northern, and dot blots</a:t>
            </a:r>
          </a:p>
          <a:p>
            <a:pPr lvl="1"/>
            <a:r>
              <a:rPr lang="fr-FR" dirty="0" smtClean="0"/>
              <a:t>PCR (DNA)</a:t>
            </a:r>
          </a:p>
          <a:p>
            <a:pPr lvl="1"/>
            <a:r>
              <a:rPr lang="fr-FR" dirty="0" smtClean="0"/>
              <a:t>Reverse transcriptase </a:t>
            </a:r>
            <a:r>
              <a:rPr lang="fr-FR" dirty="0" err="1" smtClean="0"/>
              <a:t>polymerase</a:t>
            </a:r>
            <a:r>
              <a:rPr lang="fr-FR" dirty="0" smtClean="0"/>
              <a:t> </a:t>
            </a:r>
            <a:r>
              <a:rPr lang="fr-FR" dirty="0" err="1" smtClean="0"/>
              <a:t>chain</a:t>
            </a:r>
            <a:r>
              <a:rPr lang="fr-FR" dirty="0" smtClean="0"/>
              <a:t> </a:t>
            </a:r>
            <a:r>
              <a:rPr lang="fr-FR" dirty="0" err="1" smtClean="0"/>
              <a:t>reaction</a:t>
            </a:r>
            <a:r>
              <a:rPr lang="fr-FR" dirty="0" smtClean="0"/>
              <a:t> (RNA)</a:t>
            </a:r>
          </a:p>
          <a:p>
            <a:pPr lvl="1"/>
            <a:r>
              <a:rPr lang="fr-FR" dirty="0" smtClean="0"/>
              <a:t>Real-time quantitative PCR</a:t>
            </a:r>
          </a:p>
          <a:p>
            <a:pPr lvl="1"/>
            <a:r>
              <a:rPr lang="en-US" dirty="0" smtClean="0"/>
              <a:t>Branched-chain DNA and related tests (DNA, RNA)</a:t>
            </a:r>
          </a:p>
          <a:p>
            <a:pPr lvl="1"/>
            <a:r>
              <a:rPr lang="fr-FR" dirty="0" err="1" smtClean="0"/>
              <a:t>Genome</a:t>
            </a:r>
            <a:r>
              <a:rPr lang="fr-FR" dirty="0" smtClean="0"/>
              <a:t> </a:t>
            </a:r>
            <a:r>
              <a:rPr lang="fr-FR" dirty="0" err="1" smtClean="0"/>
              <a:t>sequencing</a:t>
            </a:r>
            <a:endParaRPr lang="fr-FR" dirty="0" smtClean="0"/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VIRAL SEROLOGY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715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Serologic: identification of viruses that are difficult to isolate and grow in cell culture, as well as viruses that cause diseases </a:t>
            </a:r>
            <a:r>
              <a:rPr lang="fr-FR" dirty="0" smtClean="0"/>
              <a:t>of long </a:t>
            </a:r>
            <a:r>
              <a:rPr lang="fr-FR" dirty="0" err="1" smtClean="0"/>
              <a:t>duration</a:t>
            </a:r>
            <a:r>
              <a:rPr lang="fr-FR" dirty="0" smtClean="0"/>
              <a:t>.</a:t>
            </a:r>
          </a:p>
          <a:p>
            <a:r>
              <a:rPr lang="en-US" dirty="0" smtClean="0"/>
              <a:t>Serology: acute or chronic disease, and </a:t>
            </a:r>
            <a:r>
              <a:rPr lang="en-US" smtClean="0"/>
              <a:t>determine primary </a:t>
            </a:r>
            <a:r>
              <a:rPr lang="en-US" dirty="0" smtClean="0"/>
              <a:t>infection or a </a:t>
            </a:r>
            <a:r>
              <a:rPr lang="en-US" dirty="0" err="1" smtClean="0"/>
              <a:t>reinfection</a:t>
            </a:r>
            <a:r>
              <a:rPr lang="en-US" dirty="0" smtClean="0"/>
              <a:t> (</a:t>
            </a:r>
            <a:r>
              <a:rPr lang="en-US" dirty="0" err="1" smtClean="0"/>
              <a:t>Ab</a:t>
            </a:r>
            <a:r>
              <a:rPr lang="en-US" dirty="0" smtClean="0"/>
              <a:t> titers may remain high in patients who suffer frequent recurrence of a disease). </a:t>
            </a:r>
          </a:p>
          <a:p>
            <a:r>
              <a:rPr lang="en-US" dirty="0" smtClean="0"/>
              <a:t>Later in infection, when infecting virus or cellular immune response has </a:t>
            </a:r>
            <a:r>
              <a:rPr lang="en-US" dirty="0" err="1" smtClean="0"/>
              <a:t>lysed</a:t>
            </a:r>
            <a:r>
              <a:rPr lang="en-US" dirty="0" smtClean="0"/>
              <a:t> cells, </a:t>
            </a:r>
            <a:r>
              <a:rPr lang="en-US" dirty="0" err="1" smtClean="0"/>
              <a:t>Ab</a:t>
            </a:r>
            <a:r>
              <a:rPr lang="en-US" dirty="0" smtClean="0"/>
              <a:t> directed against intracellular viral proteins and enzymes are detected.</a:t>
            </a:r>
          </a:p>
          <a:p>
            <a:r>
              <a:rPr lang="fr-FR" dirty="0" err="1" smtClean="0"/>
              <a:t>Serologic</a:t>
            </a:r>
            <a:r>
              <a:rPr lang="fr-FR" dirty="0" smtClean="0"/>
              <a:t> Test </a:t>
            </a:r>
            <a:r>
              <a:rPr lang="fr-FR" dirty="0" err="1" smtClean="0"/>
              <a:t>Methods</a:t>
            </a:r>
            <a:r>
              <a:rPr lang="fr-FR" dirty="0" smtClean="0"/>
              <a:t>:</a:t>
            </a:r>
            <a:endParaRPr lang="fr-FR" sz="2400" dirty="0" smtClean="0"/>
          </a:p>
          <a:p>
            <a:pPr lvl="1"/>
            <a:r>
              <a:rPr lang="fr-FR" sz="3100" dirty="0" err="1" smtClean="0"/>
              <a:t>Neutralization</a:t>
            </a:r>
            <a:r>
              <a:rPr lang="fr-FR" sz="3100" dirty="0" smtClean="0"/>
              <a:t> and HI tests</a:t>
            </a:r>
          </a:p>
          <a:p>
            <a:pPr lvl="1"/>
            <a:r>
              <a:rPr lang="en-US" sz="3100" dirty="0" smtClean="0"/>
              <a:t>Indirect fluorescent antibody test and solid phase immunoassays: latex agglutination and </a:t>
            </a:r>
            <a:r>
              <a:rPr lang="fr-FR" sz="3100" dirty="0" smtClean="0"/>
              <a:t>ELISA</a:t>
            </a:r>
          </a:p>
          <a:p>
            <a:pPr lvl="1"/>
            <a:r>
              <a:rPr lang="fr-FR" sz="3100" dirty="0" smtClean="0"/>
              <a:t>Western blot…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b="1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/>
              <a:t>Immunofluorescence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47108" name="Picture 4" descr="Diagram showing the process of indiect immunofluorescence"/>
          <p:cNvPicPr>
            <a:picLocks noChangeAspect="1" noChangeArrowheads="1"/>
          </p:cNvPicPr>
          <p:nvPr/>
        </p:nvPicPr>
        <p:blipFill>
          <a:blip r:embed="rId2"/>
          <a:srcRect l="5105" r="5560"/>
          <a:stretch>
            <a:fillRect/>
          </a:stretch>
        </p:blipFill>
        <p:spPr bwMode="auto">
          <a:xfrm>
            <a:off x="5486400" y="-1"/>
            <a:ext cx="3657600" cy="6858001"/>
          </a:xfrm>
          <a:prstGeom prst="rect">
            <a:avLst/>
          </a:prstGeom>
          <a:noFill/>
        </p:spPr>
      </p:pic>
      <p:pic>
        <p:nvPicPr>
          <p:cNvPr id="47112" name="Picture 8" descr="The process of direct immunofluorescen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337758"/>
            <a:ext cx="4343400" cy="53888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fr-FR" dirty="0" smtClean="0"/>
              <a:t>Objective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912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After this session the students should be able to:</a:t>
            </a:r>
          </a:p>
          <a:p>
            <a:r>
              <a:rPr lang="en-US" dirty="0" smtClean="0"/>
              <a:t>Demonstrate </a:t>
            </a:r>
            <a:r>
              <a:rPr lang="en-US" dirty="0" smtClean="0"/>
              <a:t>the </a:t>
            </a:r>
            <a:r>
              <a:rPr lang="en-US" dirty="0" smtClean="0"/>
              <a:t>important of diagnosis in </a:t>
            </a:r>
            <a:r>
              <a:rPr lang="en-US" dirty="0" smtClean="0"/>
              <a:t>virology</a:t>
            </a:r>
          </a:p>
          <a:p>
            <a:r>
              <a:rPr lang="en-US" dirty="0" smtClean="0"/>
              <a:t>Categorize the</a:t>
            </a:r>
            <a:r>
              <a:rPr lang="en-US" dirty="0" smtClean="0"/>
              <a:t> </a:t>
            </a:r>
            <a:r>
              <a:rPr lang="en-US" dirty="0" smtClean="0"/>
              <a:t>samples for diagnosis of viral infections</a:t>
            </a:r>
          </a:p>
          <a:p>
            <a:r>
              <a:rPr lang="en-US" dirty="0" smtClean="0"/>
              <a:t>Identify the laboratory procedure for </a:t>
            </a:r>
            <a:r>
              <a:rPr lang="en-US" dirty="0" smtClean="0"/>
              <a:t>diagnosis in </a:t>
            </a:r>
            <a:r>
              <a:rPr lang="en-US" dirty="0" smtClean="0"/>
              <a:t>virology</a:t>
            </a:r>
          </a:p>
          <a:p>
            <a:r>
              <a:rPr lang="en-US" dirty="0" smtClean="0"/>
              <a:t>Interpret the usage of electron microscope to identify virus in medical laboratory.</a:t>
            </a:r>
          </a:p>
          <a:p>
            <a:r>
              <a:rPr lang="en-US" dirty="0" smtClean="0"/>
              <a:t>Explain </a:t>
            </a:r>
            <a:r>
              <a:rPr lang="en-US" dirty="0" smtClean="0"/>
              <a:t>the </a:t>
            </a:r>
            <a:r>
              <a:rPr lang="en-US" dirty="0" smtClean="0"/>
              <a:t>cell culture to identify virus in medical laboratory.</a:t>
            </a:r>
            <a:endParaRPr lang="en-US" dirty="0" smtClean="0"/>
          </a:p>
          <a:p>
            <a:r>
              <a:rPr lang="en-US" dirty="0" smtClean="0"/>
              <a:t>Describe </a:t>
            </a:r>
            <a:r>
              <a:rPr lang="en-US" dirty="0" smtClean="0"/>
              <a:t>the </a:t>
            </a:r>
            <a:r>
              <a:rPr lang="en-US" dirty="0" smtClean="0"/>
              <a:t>techniques </a:t>
            </a:r>
            <a:r>
              <a:rPr lang="en-US" dirty="0" smtClean="0"/>
              <a:t>that detect </a:t>
            </a:r>
            <a:r>
              <a:rPr lang="en-US" dirty="0"/>
              <a:t>viral protein to identify virus in medical laboratory.</a:t>
            </a:r>
            <a:endParaRPr lang="en-US" dirty="0" smtClean="0"/>
          </a:p>
          <a:p>
            <a:r>
              <a:rPr lang="en-US" dirty="0" smtClean="0"/>
              <a:t>Illustrate </a:t>
            </a:r>
            <a:r>
              <a:rPr lang="en-US" dirty="0"/>
              <a:t>the principle of ELISA </a:t>
            </a:r>
            <a:r>
              <a:rPr lang="en-US" dirty="0" smtClean="0"/>
              <a:t>technique</a:t>
            </a:r>
            <a:endParaRPr lang="en-US" dirty="0"/>
          </a:p>
          <a:p>
            <a:r>
              <a:rPr lang="en-US" dirty="0" smtClean="0"/>
              <a:t>Illustrate </a:t>
            </a:r>
            <a:r>
              <a:rPr lang="en-US" dirty="0"/>
              <a:t>the principle of PCR </a:t>
            </a:r>
            <a:r>
              <a:rPr lang="en-US" dirty="0" smtClean="0"/>
              <a:t>polymerase </a:t>
            </a:r>
            <a:r>
              <a:rPr lang="en-US" dirty="0"/>
              <a:t>chain </a:t>
            </a:r>
            <a:r>
              <a:rPr lang="en-US" dirty="0" smtClean="0"/>
              <a:t>reaction.</a:t>
            </a:r>
            <a:endParaRPr lang="en-US" dirty="0"/>
          </a:p>
          <a:p>
            <a:r>
              <a:rPr lang="en-US" dirty="0" smtClean="0"/>
              <a:t>Describe </a:t>
            </a:r>
            <a:r>
              <a:rPr lang="en-US" dirty="0" smtClean="0"/>
              <a:t>the </a:t>
            </a:r>
            <a:r>
              <a:rPr lang="en-US" dirty="0" smtClean="0"/>
              <a:t>serology techniques </a:t>
            </a:r>
            <a:r>
              <a:rPr lang="en-US" dirty="0" smtClean="0"/>
              <a:t>of direct </a:t>
            </a:r>
            <a:r>
              <a:rPr lang="en-US" smtClean="0"/>
              <a:t>detection </a:t>
            </a:r>
            <a:r>
              <a:rPr lang="en-US" smtClean="0"/>
              <a:t>antigen </a:t>
            </a:r>
            <a:r>
              <a:rPr lang="en-US" dirty="0" smtClean="0"/>
              <a:t>and antibody of virus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EIA, ELISA and </a:t>
            </a:r>
            <a:r>
              <a:rPr lang="fr-FR" dirty="0" err="1" smtClean="0"/>
              <a:t>Hemagglutination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48130" name="Picture 2" descr="ELSIA Assay Formats - Direct, Indirect, Sandwic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3595" y="1371600"/>
            <a:ext cx="7166005" cy="2667000"/>
          </a:xfrm>
          <a:prstGeom prst="rect">
            <a:avLst/>
          </a:prstGeom>
          <a:noFill/>
        </p:spPr>
      </p:pic>
      <p:pic>
        <p:nvPicPr>
          <p:cNvPr id="48134" name="Picture 6" descr="http://www.cdc.gov/flu/images/professionals/laboratory/hi-assay-component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1" y="3886200"/>
            <a:ext cx="3962399" cy="2971800"/>
          </a:xfrm>
          <a:prstGeom prst="rect">
            <a:avLst/>
          </a:prstGeom>
          <a:noFill/>
        </p:spPr>
      </p:pic>
      <p:pic>
        <p:nvPicPr>
          <p:cNvPr id="48136" name="Picture 8" descr="EIA cartoon1"/>
          <p:cNvPicPr>
            <a:picLocks noChangeAspect="1" noChangeArrowheads="1"/>
          </p:cNvPicPr>
          <p:nvPr/>
        </p:nvPicPr>
        <p:blipFill>
          <a:blip r:embed="rId4"/>
          <a:srcRect t="3213" r="23111"/>
          <a:stretch>
            <a:fillRect/>
          </a:stretch>
        </p:blipFill>
        <p:spPr bwMode="auto">
          <a:xfrm>
            <a:off x="4648199" y="4045042"/>
            <a:ext cx="3819721" cy="26605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Genome</a:t>
            </a:r>
            <a:r>
              <a:rPr lang="fr-FR" dirty="0" smtClean="0"/>
              <a:t> </a:t>
            </a:r>
            <a:r>
              <a:rPr lang="fr-FR" dirty="0" err="1" smtClean="0"/>
              <a:t>sequencing</a:t>
            </a:r>
            <a:r>
              <a:rPr lang="fr-FR" dirty="0" smtClean="0"/>
              <a:t>, PCR and RT-PCR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49154" name="AutoShape 2" descr="https://dna.utah.edu/Image/Quantification/real-time_curve_web.png"/>
          <p:cNvSpPr>
            <a:spLocks noChangeAspect="1" noChangeArrowheads="1"/>
          </p:cNvSpPr>
          <p:nvPr/>
        </p:nvSpPr>
        <p:spPr bwMode="auto">
          <a:xfrm>
            <a:off x="155575" y="-1189038"/>
            <a:ext cx="2857500" cy="2476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156" name="AutoShape 4" descr="https://dna.utah.edu/Image/Quantification/real-time_curve_web.png"/>
          <p:cNvSpPr>
            <a:spLocks noChangeAspect="1" noChangeArrowheads="1"/>
          </p:cNvSpPr>
          <p:nvPr/>
        </p:nvSpPr>
        <p:spPr bwMode="auto">
          <a:xfrm>
            <a:off x="155575" y="-1189038"/>
            <a:ext cx="2857500" cy="2476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158" name="AutoShape 6" descr="https://dna.utah.edu/Image/Quantification/real-time_curve_web.png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49160" name="Picture 8" descr="Model PCR pl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838200"/>
            <a:ext cx="3733800" cy="3617119"/>
          </a:xfrm>
          <a:prstGeom prst="rect">
            <a:avLst/>
          </a:prstGeom>
          <a:noFill/>
        </p:spPr>
      </p:pic>
      <p:pic>
        <p:nvPicPr>
          <p:cNvPr id="49162" name="Picture 10" descr="http://upload.wikimedia.org/wikipedia/commons/thumb/7/74/PCR_basic_principle1.jpg/650px-PCR_basic_principle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838200"/>
            <a:ext cx="4945519" cy="3505200"/>
          </a:xfrm>
          <a:prstGeom prst="rect">
            <a:avLst/>
          </a:prstGeom>
          <a:noFill/>
        </p:spPr>
      </p:pic>
      <p:pic>
        <p:nvPicPr>
          <p:cNvPr id="10" name="Picture 2" descr="G:\DALIS\WATER PROJET DOC\Rainy season A\Gel Pic A\YP MP A\IMG_0226.JPG"/>
          <p:cNvPicPr>
            <a:picLocks noChangeAspect="1" noChangeArrowheads="1"/>
          </p:cNvPicPr>
          <p:nvPr/>
        </p:nvPicPr>
        <p:blipFill>
          <a:blip r:embed="rId4" cstate="print"/>
          <a:srcRect l="14375" t="17500" r="9688" b="7500"/>
          <a:stretch>
            <a:fillRect/>
          </a:stretch>
        </p:blipFill>
        <p:spPr bwMode="auto">
          <a:xfrm rot="10800000">
            <a:off x="304800" y="4343399"/>
            <a:ext cx="3394709" cy="2514599"/>
          </a:xfrm>
          <a:prstGeom prst="rect">
            <a:avLst/>
          </a:prstGeom>
          <a:noFill/>
        </p:spPr>
      </p:pic>
      <p:pic>
        <p:nvPicPr>
          <p:cNvPr id="11" name="Picture 4" descr="http://knowgenetics.org/wp-content/uploads/2012/12/kevin2-1024x62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4410881"/>
            <a:ext cx="4038600" cy="2447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Blot test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9420" y="1828800"/>
            <a:ext cx="417758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Molecular</a:t>
            </a:r>
            <a:r>
              <a:rPr lang="fr-FR" dirty="0" smtClean="0"/>
              <a:t> Techniques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180036"/>
            <a:ext cx="9144000" cy="376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Immunologic</a:t>
            </a:r>
            <a:r>
              <a:rPr lang="fr-FR" dirty="0" smtClean="0"/>
              <a:t> Techniques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20329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fr-FR" sz="3600" smtClean="0"/>
              <a:t>Refereneces</a:t>
            </a:r>
            <a:endParaRPr lang="fr-FR" sz="3600" dirty="0" smtClean="0"/>
          </a:p>
        </p:txBody>
      </p:sp>
      <p:sp>
        <p:nvSpPr>
          <p:cNvPr id="2560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09C27A1-227D-40AA-B376-7E095B61C3CB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fr-FR" dirty="0" smtClean="0"/>
              <a:t>A. </a:t>
            </a:r>
            <a:r>
              <a:rPr lang="fr-FR" dirty="0" err="1" smtClean="0"/>
              <a:t>Mammette</a:t>
            </a:r>
            <a:r>
              <a:rPr lang="fr-FR" dirty="0" smtClean="0"/>
              <a:t> «Virologie médicale» presses universitaire de </a:t>
            </a:r>
            <a:r>
              <a:rPr lang="fr-FR" dirty="0" err="1" smtClean="0"/>
              <a:t>lyon</a:t>
            </a:r>
            <a:r>
              <a:rPr lang="fr-FR" dirty="0" smtClean="0"/>
              <a:t> 2002. </a:t>
            </a:r>
            <a:endParaRPr lang="en-US" dirty="0" smtClean="0"/>
          </a:p>
          <a:p>
            <a:pPr lvl="0"/>
            <a:r>
              <a:rPr lang="en-US" dirty="0" smtClean="0"/>
              <a:t>JACQUELYN G. BLACK. MICROBIOLOGY 7</a:t>
            </a:r>
            <a:r>
              <a:rPr lang="en-US" baseline="30000" dirty="0" smtClean="0"/>
              <a:t>e</a:t>
            </a:r>
            <a:r>
              <a:rPr lang="en-US" dirty="0" smtClean="0"/>
              <a:t> PRINCIPLES AND EXPLORATIONS. 2008. </a:t>
            </a:r>
          </a:p>
          <a:p>
            <a:pPr lvl="0"/>
            <a:r>
              <a:rPr lang="en-US" dirty="0" smtClean="0"/>
              <a:t>Patrick R. Murray, Ken S. Rosenthal, Michael A. </a:t>
            </a:r>
            <a:r>
              <a:rPr lang="en-US" dirty="0" err="1" smtClean="0"/>
              <a:t>Pfaller</a:t>
            </a:r>
            <a:r>
              <a:rPr lang="en-US" dirty="0" smtClean="0"/>
              <a:t>. MEDICAL MICROBIOLOGY. 2013. 7th EDITION. </a:t>
            </a:r>
          </a:p>
          <a:p>
            <a:pPr lvl="0"/>
            <a:r>
              <a:rPr lang="en-US" dirty="0" smtClean="0"/>
              <a:t>BRIAN W J MAHY, MARC H V VAN REGENMORTEL. Desk Encyclopedia of GENERAL VIROLOGY. 2010.</a:t>
            </a:r>
          </a:p>
          <a:p>
            <a:pPr lvl="0"/>
            <a:r>
              <a:rPr lang="en-US" dirty="0" smtClean="0"/>
              <a:t>Cynthia </a:t>
            </a:r>
            <a:r>
              <a:rPr lang="en-US" dirty="0" err="1" smtClean="0"/>
              <a:t>Nau</a:t>
            </a:r>
            <a:r>
              <a:rPr lang="en-US" dirty="0" smtClean="0"/>
              <a:t> </a:t>
            </a:r>
            <a:r>
              <a:rPr lang="en-US" dirty="0" err="1" smtClean="0"/>
              <a:t>Cornelissen</a:t>
            </a:r>
            <a:r>
              <a:rPr lang="en-US" dirty="0" smtClean="0"/>
              <a:t>, Bruce D. Fisher, Richard A. Harvey, Lippincott’s Illustrated Reviews: Microbiology. </a:t>
            </a:r>
            <a:r>
              <a:rPr lang="fr-FR" dirty="0" err="1" smtClean="0"/>
              <a:t>Third</a:t>
            </a:r>
            <a:r>
              <a:rPr lang="fr-FR" dirty="0" smtClean="0"/>
              <a:t> Edition. 2013. </a:t>
            </a:r>
            <a:endParaRPr lang="en-US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Treatment, Prevention </a:t>
            </a:r>
            <a:r>
              <a:rPr lang="en-US" smtClean="0"/>
              <a:t>and Control </a:t>
            </a:r>
            <a:r>
              <a:rPr lang="en-US" dirty="0" smtClean="0"/>
              <a:t>of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Smallpox</a:t>
            </a:r>
            <a:r>
              <a:rPr lang="fr-FR" dirty="0"/>
              <a:t> virus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Human</a:t>
            </a:r>
            <a:r>
              <a:rPr lang="fr-FR" dirty="0"/>
              <a:t> papillomavirus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Rotavirus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Adenovirus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immunodeficiency</a:t>
            </a:r>
            <a:r>
              <a:rPr lang="fr-FR" dirty="0"/>
              <a:t> virus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Coronavirus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Rhabdovirus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4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Nature, collection and transport of sample</a:t>
            </a:r>
          </a:p>
          <a:p>
            <a:r>
              <a:rPr lang="en-US" dirty="0" smtClean="0"/>
              <a:t>Direct diagnosis technique</a:t>
            </a:r>
          </a:p>
          <a:p>
            <a:r>
              <a:rPr lang="en-US" dirty="0" smtClean="0"/>
              <a:t>Indirect diagnostic technique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New developments in laboratory viral diagnosis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more rapid and sensitive viral identification from clinical samples (</a:t>
            </a:r>
            <a:r>
              <a:rPr lang="en-US" dirty="0" err="1" smtClean="0"/>
              <a:t>Ab</a:t>
            </a:r>
            <a:r>
              <a:rPr lang="en-US" dirty="0" smtClean="0"/>
              <a:t> reagents, molecular genetics techniques and genomic sequencing</a:t>
            </a:r>
            <a:r>
              <a:rPr lang="fr-FR" dirty="0" smtClean="0"/>
              <a:t>…).</a:t>
            </a:r>
          </a:p>
          <a:p>
            <a:r>
              <a:rPr lang="en-US" dirty="0" smtClean="0"/>
              <a:t>Quicker turnaround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smtClean="0"/>
              <a:t>more rapid choice of appropriate antiviral therapy.</a:t>
            </a:r>
          </a:p>
          <a:p>
            <a:r>
              <a:rPr lang="en-US" dirty="0" smtClean="0"/>
              <a:t>Viral laboratory studies are performed to: </a:t>
            </a:r>
          </a:p>
          <a:p>
            <a:pPr lvl="1"/>
            <a:r>
              <a:rPr lang="en-US" dirty="0" smtClean="0"/>
              <a:t>confirm diagnosis by identifying viral agent of infection,</a:t>
            </a:r>
          </a:p>
          <a:p>
            <a:pPr lvl="1"/>
            <a:r>
              <a:rPr lang="fr-FR" dirty="0" err="1" smtClean="0"/>
              <a:t>determine</a:t>
            </a:r>
            <a:r>
              <a:rPr lang="fr-FR" dirty="0" smtClean="0"/>
              <a:t> </a:t>
            </a:r>
            <a:r>
              <a:rPr lang="fr-FR" dirty="0" err="1" smtClean="0"/>
              <a:t>appropriate</a:t>
            </a:r>
            <a:r>
              <a:rPr lang="fr-FR" dirty="0" smtClean="0"/>
              <a:t> antiviral </a:t>
            </a:r>
            <a:r>
              <a:rPr lang="fr-FR" dirty="0" err="1" smtClean="0"/>
              <a:t>therapy</a:t>
            </a:r>
            <a:r>
              <a:rPr lang="fr-FR" dirty="0" smtClean="0"/>
              <a:t>, </a:t>
            </a:r>
          </a:p>
          <a:p>
            <a:pPr lvl="1"/>
            <a:r>
              <a:rPr lang="fr-FR" dirty="0" smtClean="0"/>
              <a:t>check </a:t>
            </a:r>
            <a:r>
              <a:rPr lang="en-US" dirty="0" smtClean="0"/>
              <a:t>on compliance of patient taking antiviral drugs,</a:t>
            </a:r>
          </a:p>
          <a:p>
            <a:pPr lvl="1"/>
            <a:r>
              <a:rPr lang="en-US" dirty="0" smtClean="0"/>
              <a:t>define course of disease, </a:t>
            </a:r>
          </a:p>
          <a:p>
            <a:pPr lvl="1"/>
            <a:r>
              <a:rPr lang="en-US" dirty="0" smtClean="0"/>
              <a:t>monitor disease epidemiologically, </a:t>
            </a:r>
          </a:p>
          <a:p>
            <a:pPr lvl="1"/>
            <a:r>
              <a:rPr lang="en-US" dirty="0" smtClean="0"/>
              <a:t>educate physicians </a:t>
            </a:r>
            <a:r>
              <a:rPr lang="fr-FR" dirty="0" smtClean="0"/>
              <a:t>and patients.</a:t>
            </a:r>
          </a:p>
          <a:p>
            <a:endParaRPr lang="en-US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Laboratory methods accomplish following </a:t>
            </a:r>
            <a:r>
              <a:rPr lang="fr-FR" dirty="0" err="1" smtClean="0"/>
              <a:t>results</a:t>
            </a:r>
            <a:r>
              <a:rPr lang="fr-FR" dirty="0" smtClean="0"/>
              <a:t>:</a:t>
            </a:r>
          </a:p>
          <a:p>
            <a:pPr lvl="1"/>
            <a:r>
              <a:rPr lang="en-US" dirty="0" smtClean="0"/>
              <a:t>Description of virus-induced </a:t>
            </a:r>
            <a:r>
              <a:rPr lang="en-US" dirty="0" err="1" smtClean="0"/>
              <a:t>cytopathologic</a:t>
            </a:r>
            <a:r>
              <a:rPr lang="en-US" dirty="0" smtClean="0"/>
              <a:t> </a:t>
            </a:r>
            <a:r>
              <a:rPr lang="fr-FR" dirty="0" err="1" smtClean="0"/>
              <a:t>effects</a:t>
            </a:r>
            <a:r>
              <a:rPr lang="fr-FR" dirty="0" smtClean="0"/>
              <a:t> (</a:t>
            </a:r>
            <a:r>
              <a:rPr lang="fr-FR" dirty="0" err="1" smtClean="0"/>
              <a:t>CPEs</a:t>
            </a:r>
            <a:r>
              <a:rPr lang="fr-FR" dirty="0" smtClean="0"/>
              <a:t>) on </a:t>
            </a:r>
            <a:r>
              <a:rPr lang="fr-FR" dirty="0" err="1" smtClean="0"/>
              <a:t>cells</a:t>
            </a:r>
            <a:r>
              <a:rPr lang="fr-FR" dirty="0" smtClean="0"/>
              <a:t>.</a:t>
            </a:r>
          </a:p>
          <a:p>
            <a:pPr lvl="1"/>
            <a:r>
              <a:rPr lang="en-US" dirty="0" smtClean="0"/>
              <a:t>Detection of viral particles</a:t>
            </a:r>
          </a:p>
          <a:p>
            <a:pPr lvl="1"/>
            <a:r>
              <a:rPr lang="en-US" dirty="0" smtClean="0"/>
              <a:t>Isolation and growth of virus</a:t>
            </a:r>
          </a:p>
          <a:p>
            <a:pPr lvl="1"/>
            <a:r>
              <a:rPr lang="en-US" dirty="0" smtClean="0"/>
              <a:t>Detection and analysis of viral components (e.g., </a:t>
            </a:r>
            <a:r>
              <a:rPr lang="fr-FR" dirty="0" err="1" smtClean="0"/>
              <a:t>proteins</a:t>
            </a:r>
            <a:r>
              <a:rPr lang="fr-FR" dirty="0" smtClean="0"/>
              <a:t> (</a:t>
            </a:r>
            <a:r>
              <a:rPr lang="fr-FR" dirty="0" err="1" smtClean="0"/>
              <a:t>antigens</a:t>
            </a:r>
            <a:r>
              <a:rPr lang="fr-FR" dirty="0" smtClean="0"/>
              <a:t>), enzymes, </a:t>
            </a:r>
            <a:r>
              <a:rPr lang="fr-FR" dirty="0" err="1" smtClean="0"/>
              <a:t>genomes</a:t>
            </a:r>
            <a:r>
              <a:rPr lang="fr-FR" dirty="0" smtClean="0"/>
              <a:t>).</a:t>
            </a:r>
          </a:p>
          <a:p>
            <a:pPr lvl="1"/>
            <a:r>
              <a:rPr lang="en-US" dirty="0" smtClean="0"/>
              <a:t>Evaluation of patient’s immune response to </a:t>
            </a:r>
            <a:r>
              <a:rPr lang="fr-FR" dirty="0" smtClean="0"/>
              <a:t>virus (</a:t>
            </a:r>
            <a:r>
              <a:rPr lang="fr-FR" dirty="0" err="1" smtClean="0"/>
              <a:t>serology</a:t>
            </a:r>
            <a:r>
              <a:rPr lang="fr-FR" dirty="0" smtClean="0"/>
              <a:t>).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SPECIMEN COLLECTION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715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Selection</a:t>
            </a:r>
            <a:r>
              <a:rPr lang="fr-FR" dirty="0" smtClean="0"/>
              <a:t> </a:t>
            </a:r>
            <a:r>
              <a:rPr lang="en-US" dirty="0" smtClean="0"/>
              <a:t>of appropriate specimen for analysis is often complicated because several viruses may cause same clinical </a:t>
            </a:r>
            <a:r>
              <a:rPr lang="fr-FR" dirty="0" err="1" smtClean="0"/>
              <a:t>disease</a:t>
            </a:r>
            <a:r>
              <a:rPr lang="fr-FR" dirty="0" smtClean="0"/>
              <a:t>.</a:t>
            </a:r>
          </a:p>
          <a:p>
            <a:r>
              <a:rPr lang="en-US" dirty="0" smtClean="0"/>
              <a:t>Specimens: collected early in acute phase of infection, before virus ceases to be shed.</a:t>
            </a:r>
          </a:p>
          <a:p>
            <a:r>
              <a:rPr lang="fr-FR" dirty="0" smtClean="0"/>
              <a:t>Ab </a:t>
            </a:r>
            <a:r>
              <a:rPr lang="en-US" dirty="0" smtClean="0"/>
              <a:t>produced in response to infection may block detection</a:t>
            </a:r>
            <a:r>
              <a:rPr lang="fr-FR" dirty="0" smtClean="0"/>
              <a:t> of virus.</a:t>
            </a:r>
          </a:p>
          <a:p>
            <a:r>
              <a:rPr lang="en-US" dirty="0" smtClean="0"/>
              <a:t>Transport and store: on ice and in special media that contain antibiotics and proteins (serum albumin </a:t>
            </a:r>
            <a:r>
              <a:rPr lang="fr-FR" dirty="0" smtClean="0"/>
              <a:t>or </a:t>
            </a:r>
            <a:r>
              <a:rPr lang="fr-FR" dirty="0" err="1" smtClean="0"/>
              <a:t>gelatin</a:t>
            </a:r>
            <a:r>
              <a:rPr lang="fr-FR" dirty="0" smtClean="0"/>
              <a:t>).</a:t>
            </a:r>
          </a:p>
          <a:p>
            <a:endParaRPr lang="fr-FR" dirty="0" smtClean="0"/>
          </a:p>
          <a:p>
            <a:endParaRPr lang="en-US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SPECIMEN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458200" cy="6172200"/>
          </a:xfrm>
        </p:spPr>
        <p:txBody>
          <a:bodyPr/>
          <a:lstStyle/>
          <a:p>
            <a:r>
              <a:rPr lang="en-US" dirty="0" smtClean="0"/>
              <a:t>Principal interest in virology samples:</a:t>
            </a:r>
            <a:endParaRPr lang="fr-FR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5312246"/>
              </p:ext>
            </p:extLst>
          </p:nvPr>
        </p:nvGraphicFramePr>
        <p:xfrm>
          <a:off x="381000" y="1417125"/>
          <a:ext cx="8534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1447800" y="5574546"/>
            <a:ext cx="5410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Composition of </a:t>
            </a:r>
            <a:r>
              <a:rPr lang="en-US" sz="2000" dirty="0" err="1" smtClean="0"/>
              <a:t>Bouin</a:t>
            </a:r>
            <a:r>
              <a:rPr lang="en-US" sz="2000" dirty="0" smtClean="0"/>
              <a:t> (</a:t>
            </a:r>
            <a:r>
              <a:rPr lang="en-US" sz="2000" dirty="0" err="1" smtClean="0"/>
              <a:t>cyto-hystologique</a:t>
            </a:r>
            <a:r>
              <a:rPr lang="en-US" sz="2000" dirty="0" smtClean="0"/>
              <a:t> study)</a:t>
            </a:r>
            <a:br>
              <a:rPr lang="en-US" sz="2000" dirty="0" smtClean="0"/>
            </a:br>
            <a:r>
              <a:rPr lang="en-US" sz="2000" dirty="0" smtClean="0"/>
              <a:t>1. Saturated picric acid in 75% aqueous solution</a:t>
            </a:r>
            <a:br>
              <a:rPr lang="en-US" sz="2000" dirty="0" smtClean="0"/>
            </a:br>
            <a:r>
              <a:rPr lang="en-US" sz="2000" dirty="0" smtClean="0"/>
              <a:t>2. Formalin (formaldehyde solution 37%) 20%</a:t>
            </a:r>
            <a:br>
              <a:rPr lang="en-US" sz="2000" dirty="0" smtClean="0"/>
            </a:br>
            <a:r>
              <a:rPr lang="en-US" sz="2000" dirty="0" smtClean="0"/>
              <a:t>3. Glacial acetic acid 5%</a:t>
            </a:r>
            <a:endParaRPr lang="fr-FR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SPECIMEN COLLECTION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74963" cy="525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Diagnosis technique</a:t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59436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400" dirty="0" smtClean="0"/>
              <a:t>Presentation of 4 groups of diagnostic techniques in virology</a:t>
            </a:r>
            <a:endParaRPr lang="en-US" sz="24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914400"/>
            <a:ext cx="76327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A2D1-7106-4158-80FD-A1DFF1C32014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5043</TotalTime>
  <Words>1155</Words>
  <Application>Microsoft Office PowerPoint</Application>
  <PresentationFormat>On-screen Show (4:3)</PresentationFormat>
  <Paragraphs>168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Symbol</vt:lpstr>
      <vt:lpstr>Office Theme</vt:lpstr>
      <vt:lpstr>Diagnostic method in virology</vt:lpstr>
      <vt:lpstr>Objective</vt:lpstr>
      <vt:lpstr>Plan</vt:lpstr>
      <vt:lpstr>Introduction</vt:lpstr>
      <vt:lpstr>Introduction</vt:lpstr>
      <vt:lpstr>SPECIMEN COLLECTION</vt:lpstr>
      <vt:lpstr>SPECIMEN COLLECTION</vt:lpstr>
      <vt:lpstr>SPECIMEN COLLECTION</vt:lpstr>
      <vt:lpstr> Diagnosis technique </vt:lpstr>
      <vt:lpstr>Diagnosis technique</vt:lpstr>
      <vt:lpstr>Electron microscopy</vt:lpstr>
      <vt:lpstr>Cell Culture</vt:lpstr>
      <vt:lpstr>PowerPoint Presentation</vt:lpstr>
      <vt:lpstr>Cell Culture</vt:lpstr>
      <vt:lpstr>DETECTION OF VIRAL PROTEINS</vt:lpstr>
      <vt:lpstr>DETECTION OF VIRAL PROTEINS</vt:lpstr>
      <vt:lpstr>DETECTION OF VIRAL GENETIC MATERIAL</vt:lpstr>
      <vt:lpstr>VIRAL SEROLOGY</vt:lpstr>
      <vt:lpstr>Immunofluorescence</vt:lpstr>
      <vt:lpstr>EIA, ELISA and Hemagglutination</vt:lpstr>
      <vt:lpstr>Genome sequencing, PCR and RT-PCR</vt:lpstr>
      <vt:lpstr>Blot test </vt:lpstr>
      <vt:lpstr>Molecular Techniques</vt:lpstr>
      <vt:lpstr>Selected Immunologic Techniques</vt:lpstr>
      <vt:lpstr>Refereneces</vt:lpstr>
      <vt:lpstr>Assignment</vt:lpstr>
    </vt:vector>
  </TitlesOfParts>
  <Company>AKM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Diagnostic method in virology</dc:title>
  <dc:creator>DARA SOSATSYA</dc:creator>
  <cp:lastModifiedBy>Windows User</cp:lastModifiedBy>
  <cp:revision>128</cp:revision>
  <dcterms:created xsi:type="dcterms:W3CDTF">2013-10-27T14:10:29Z</dcterms:created>
  <dcterms:modified xsi:type="dcterms:W3CDTF">2021-06-22T09:45:18Z</dcterms:modified>
</cp:coreProperties>
</file>